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3"/>
  </p:notesMasterIdLst>
  <p:sldIdLst>
    <p:sldId id="256" r:id="rId4"/>
    <p:sldId id="257" r:id="rId5"/>
    <p:sldId id="281" r:id="rId6"/>
    <p:sldId id="280" r:id="rId7"/>
    <p:sldId id="279" r:id="rId8"/>
    <p:sldId id="284" r:id="rId9"/>
    <p:sldId id="271" r:id="rId10"/>
    <p:sldId id="274" r:id="rId11"/>
    <p:sldId id="277" r:id="rId12"/>
    <p:sldId id="278" r:id="rId13"/>
    <p:sldId id="258" r:id="rId14"/>
    <p:sldId id="272" r:id="rId15"/>
    <p:sldId id="276" r:id="rId16"/>
    <p:sldId id="275" r:id="rId17"/>
    <p:sldId id="283" r:id="rId18"/>
    <p:sldId id="273" r:id="rId19"/>
    <p:sldId id="264" r:id="rId20"/>
    <p:sldId id="265"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0" autoAdjust="0"/>
    <p:restoredTop sz="94660"/>
  </p:normalViewPr>
  <p:slideViewPr>
    <p:cSldViewPr>
      <p:cViewPr>
        <p:scale>
          <a:sx n="80" d="100"/>
          <a:sy n="80" d="100"/>
        </p:scale>
        <p:origin x="-1680" y="-25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AC0EE-1150-46C1-930D-F2477F15A568}" type="datetimeFigureOut">
              <a:rPr lang="en-US" smtClean="0"/>
              <a:pPr/>
              <a:t>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1DC0F-AA4E-4B16-A690-267C6025FE90}" type="slidenum">
              <a:rPr lang="en-US" smtClean="0"/>
              <a:pPr/>
              <a:t>‹#›</a:t>
            </a:fld>
            <a:endParaRPr lang="en-US"/>
          </a:p>
        </p:txBody>
      </p:sp>
    </p:spTree>
    <p:extLst>
      <p:ext uri="{BB962C8B-B14F-4D97-AF65-F5344CB8AC3E}">
        <p14:creationId xmlns:p14="http://schemas.microsoft.com/office/powerpoint/2010/main" xmlns="" val="1272420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1DC0F-AA4E-4B16-A690-267C6025FE90}" type="slidenum">
              <a:rPr lang="en-US" smtClean="0"/>
              <a:pPr/>
              <a:t>10</a:t>
            </a:fld>
            <a:endParaRPr lang="en-US"/>
          </a:p>
        </p:txBody>
      </p:sp>
    </p:spTree>
    <p:extLst>
      <p:ext uri="{BB962C8B-B14F-4D97-AF65-F5344CB8AC3E}">
        <p14:creationId xmlns:p14="http://schemas.microsoft.com/office/powerpoint/2010/main" xmlns="" val="10484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1DC0F-AA4E-4B16-A690-267C6025FE90}" type="slidenum">
              <a:rPr lang="en-US" smtClean="0"/>
              <a:pPr/>
              <a:t>13</a:t>
            </a:fld>
            <a:endParaRPr lang="en-US"/>
          </a:p>
        </p:txBody>
      </p:sp>
    </p:spTree>
    <p:extLst>
      <p:ext uri="{BB962C8B-B14F-4D97-AF65-F5344CB8AC3E}">
        <p14:creationId xmlns:p14="http://schemas.microsoft.com/office/powerpoint/2010/main" xmlns="" val="3981978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D55089-A574-4A9F-A64B-6F1A5DD16986}" type="datetimeFigureOut">
              <a:rPr lang="en-US" smtClean="0"/>
              <a:pPr/>
              <a:t>1/8/2014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C2211BD-31A6-420A-AAAC-235D190FC45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D55089-A574-4A9F-A64B-6F1A5DD16986}"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D55089-A574-4A9F-A64B-6F1A5DD16986}" type="datetimeFigureOut">
              <a:rPr lang="en-US" smtClean="0"/>
              <a:pPr/>
              <a:t>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D55089-A574-4A9F-A64B-6F1A5DD16986}" type="datetimeFigureOut">
              <a:rPr lang="en-US" smtClean="0"/>
              <a:pPr/>
              <a:t>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55089-A574-4A9F-A64B-6F1A5DD16986}" type="datetimeFigureOut">
              <a:rPr lang="en-US" smtClean="0"/>
              <a:pPr/>
              <a:t>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D55089-A574-4A9F-A64B-6F1A5DD16986}"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D55089-A574-4A9F-A64B-6F1A5DD16986}"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C2211BD-31A6-420A-AAAC-235D190FC45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55089-A574-4A9F-A64B-6F1A5DD16986}"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55089-A574-4A9F-A64B-6F1A5DD16986}" type="datetimeFigureOut">
              <a:rPr lang="en-US" smtClean="0"/>
              <a:pPr/>
              <a:t>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2211BD-31A6-420A-AAAC-235D190FC45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D55089-A574-4A9F-A64B-6F1A5DD16986}" type="datetimeFigureOut">
              <a:rPr lang="en-US" smtClean="0"/>
              <a:pPr/>
              <a:t>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55089-A574-4A9F-A64B-6F1A5DD16986}" type="datetimeFigureOut">
              <a:rPr lang="en-US" smtClean="0"/>
              <a:pPr/>
              <a:t>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55089-A574-4A9F-A64B-6F1A5DD16986}"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211BD-31A6-420A-AAAC-235D190FC45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55089-A574-4A9F-A64B-6F1A5DD16986}"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55089-A574-4A9F-A64B-6F1A5DD16986}"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AD55089-A574-4A9F-A64B-6F1A5DD16986}"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211BD-31A6-420A-AAAC-235D190FC456}"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D55089-A574-4A9F-A64B-6F1A5DD16986}" type="datetimeFigureOut">
              <a:rPr lang="en-US" smtClean="0"/>
              <a:pPr/>
              <a:t>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55089-A574-4A9F-A64B-6F1A5DD16986}" type="datetimeFigureOut">
              <a:rPr lang="en-US" smtClean="0"/>
              <a:pPr/>
              <a:t>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AD55089-A574-4A9F-A64B-6F1A5DD16986}" type="datetimeFigureOut">
              <a:rPr lang="en-US" smtClean="0"/>
              <a:pPr/>
              <a:t>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211BD-31A6-420A-AAAC-235D190FC4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D55089-A574-4A9F-A64B-6F1A5DD16986}"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211BD-31A6-420A-AAAC-235D190FC456}"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55089-A574-4A9F-A64B-6F1A5DD16986}"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211BD-31A6-420A-AAAC-235D190FC456}"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AD55089-A574-4A9F-A64B-6F1A5DD16986}" type="datetimeFigureOut">
              <a:rPr lang="en-US" smtClean="0"/>
              <a:pPr/>
              <a:t>1/8/2014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C2211BD-31A6-420A-AAAC-235D190FC456}"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D55089-A574-4A9F-A64B-6F1A5DD16986}" type="datetimeFigureOut">
              <a:rPr lang="en-US" smtClean="0"/>
              <a:pPr/>
              <a:t>1/8/2014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2211BD-31A6-420A-AAAC-235D190FC45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AD55089-A574-4A9F-A64B-6F1A5DD16986}" type="datetimeFigureOut">
              <a:rPr lang="en-US" smtClean="0"/>
              <a:pPr/>
              <a:t>1/8/2014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C2211BD-31A6-420A-AAAC-235D190FC456}"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4005064"/>
            <a:ext cx="5256584" cy="1247452"/>
          </a:xfrm>
        </p:spPr>
        <p:txBody>
          <a:bodyPr>
            <a:noAutofit/>
          </a:bodyPr>
          <a:lstStyle/>
          <a:p>
            <a:pPr algn="just"/>
            <a:r>
              <a:rPr lang="mn-MN" sz="2000" dirty="0" smtClean="0">
                <a:solidFill>
                  <a:schemeClr val="tx1"/>
                </a:solidFill>
                <a:latin typeface="Arial" pitchFamily="34" charset="0"/>
                <a:cs typeface="Arial" pitchFamily="34" charset="0"/>
              </a:rPr>
              <a:t>Нийслэлийн хэсэгчилсэн инженерийн хангамжийн  удирдах газрын дарга Монгол Улсын зөвлөх инженер, Техникийн ухааны магистр З.Занданпүрэв </a:t>
            </a:r>
            <a:endParaRPr lang="en-US" sz="2000" dirty="0">
              <a:solidFill>
                <a:schemeClr val="tx1"/>
              </a:solidFill>
              <a:latin typeface="Arial" pitchFamily="34" charset="0"/>
              <a:cs typeface="Arial" pitchFamily="34" charset="0"/>
            </a:endParaRPr>
          </a:p>
        </p:txBody>
      </p:sp>
      <p:sp>
        <p:nvSpPr>
          <p:cNvPr id="3" name="Subtitle 2"/>
          <p:cNvSpPr>
            <a:spLocks noGrp="1"/>
          </p:cNvSpPr>
          <p:nvPr>
            <p:ph type="subTitle" idx="1"/>
          </p:nvPr>
        </p:nvSpPr>
        <p:spPr>
          <a:xfrm>
            <a:off x="1907704" y="1772816"/>
            <a:ext cx="6400800" cy="1800200"/>
          </a:xfrm>
        </p:spPr>
        <p:txBody>
          <a:bodyPr>
            <a:normAutofit fontScale="92500"/>
          </a:bodyPr>
          <a:lstStyle/>
          <a:p>
            <a:r>
              <a:rPr lang="mn-MN" sz="3200" dirty="0" smtClean="0">
                <a:solidFill>
                  <a:schemeClr val="tx1"/>
                </a:solidFill>
                <a:latin typeface="Arial" pitchFamily="34" charset="0"/>
                <a:cs typeface="Arial" pitchFamily="34" charset="0"/>
              </a:rPr>
              <a:t>Агаарын бохирдлыг буурлуулахад усан халаалтын зуухны судалгаа, шийдвэрлэх арга зам</a:t>
            </a: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175005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 y="620688"/>
            <a:ext cx="8445624" cy="936104"/>
          </a:xfrm>
        </p:spPr>
        <p:txBody>
          <a:bodyPr>
            <a:noAutofit/>
          </a:bodyPr>
          <a:lstStyle/>
          <a:p>
            <a:pPr algn="ctr"/>
            <a:r>
              <a:rPr lang="mn-MN" sz="2000" dirty="0" smtClean="0">
                <a:latin typeface="Arial" pitchFamily="34" charset="0"/>
                <a:cs typeface="Arial" pitchFamily="34" charset="0"/>
              </a:rPr>
              <a:t>Агаарын бохирдлын бууруулах бүсчлэлд байрладаг Албадан саатуулах баривчлах төвийн Хуурай циклон үнс баригчтай усан халаалтын зуух</a:t>
            </a:r>
            <a:endParaRPr lang="en-US" sz="2000" dirty="0">
              <a:latin typeface="Arial" pitchFamily="34" charset="0"/>
              <a:cs typeface="Arial" pitchFamily="34" charset="0"/>
            </a:endParaRPr>
          </a:p>
        </p:txBody>
      </p:sp>
      <p:pic>
        <p:nvPicPr>
          <p:cNvPr id="3074" name="Picture 2" descr="C:\Users\dell\Desktop\zuuhni zurag\SAM_276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5683" y="1711176"/>
            <a:ext cx="4320480" cy="2179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Content Placeholder 4" descr="C:\Users\dell\Desktop\zuuhni zurag\SAM_2758.JP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697886"/>
            <a:ext cx="4392488"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descr="C:\Users\dell\Desktop\zuuhni zurag\SAM_276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04" y="4365104"/>
            <a:ext cx="4392488"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descr="C:\Users\dell\Desktop\zuuhni zurag\SAM_2764.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44008" y="4365102"/>
            <a:ext cx="4320480" cy="2232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Oval 2"/>
          <p:cNvSpPr/>
          <p:nvPr/>
        </p:nvSpPr>
        <p:spPr>
          <a:xfrm>
            <a:off x="1475656" y="4617130"/>
            <a:ext cx="2160240"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2945332" y="4077072"/>
            <a:ext cx="546548" cy="5400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67944" y="3892406"/>
            <a:ext cx="3168352" cy="369332"/>
          </a:xfrm>
          <a:prstGeom prst="rect">
            <a:avLst/>
          </a:prstGeom>
          <a:noFill/>
          <a:ln>
            <a:solidFill>
              <a:schemeClr val="bg1"/>
            </a:solidFill>
          </a:ln>
        </p:spPr>
        <p:txBody>
          <a:bodyPr wrap="square" rtlCol="0">
            <a:spAutoFit/>
          </a:bodyPr>
          <a:lstStyle/>
          <a:p>
            <a:r>
              <a:rPr lang="mn-MN" dirty="0" smtClean="0">
                <a:solidFill>
                  <a:srgbClr val="FF0000"/>
                </a:solidFill>
                <a:latin typeface="Arial" pitchFamily="34" charset="0"/>
                <a:cs typeface="Arial" pitchFamily="34" charset="0"/>
              </a:rPr>
              <a:t>Үнс баригч хуурай циклон</a:t>
            </a:r>
            <a:endParaRPr lang="en-US" dirty="0">
              <a:solidFill>
                <a:srgbClr val="FF0000"/>
              </a:solidFill>
              <a:latin typeface="Arial" pitchFamily="34" charset="0"/>
              <a:cs typeface="Arial" pitchFamily="34" charset="0"/>
            </a:endParaRPr>
          </a:p>
        </p:txBody>
      </p:sp>
      <p:cxnSp>
        <p:nvCxnSpPr>
          <p:cNvPr id="21" name="Straight Connector 20"/>
          <p:cNvCxnSpPr>
            <a:endCxn id="13" idx="1"/>
          </p:cNvCxnSpPr>
          <p:nvPr/>
        </p:nvCxnSpPr>
        <p:spPr>
          <a:xfrm>
            <a:off x="3491880" y="4077072"/>
            <a:ext cx="5760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97340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836712"/>
            <a:ext cx="8229600" cy="864096"/>
          </a:xfrm>
        </p:spPr>
        <p:txBody>
          <a:bodyPr>
            <a:normAutofit/>
          </a:bodyPr>
          <a:lstStyle/>
          <a:p>
            <a:pPr algn="ctr"/>
            <a:r>
              <a:rPr lang="mn-MN" sz="2000" b="1" i="1" dirty="0" smtClean="0">
                <a:latin typeface="Arial" pitchFamily="34" charset="0"/>
                <a:cs typeface="Arial" pitchFamily="34" charset="0"/>
              </a:rPr>
              <a:t>100 кВт хүртэлх усан халаалтын зуухны </a:t>
            </a:r>
            <a:br>
              <a:rPr lang="mn-MN" sz="2000" b="1" i="1" dirty="0" smtClean="0">
                <a:latin typeface="Arial" pitchFamily="34" charset="0"/>
                <a:cs typeface="Arial" pitchFamily="34" charset="0"/>
              </a:rPr>
            </a:br>
            <a:r>
              <a:rPr lang="mn-MN" sz="2000" b="1" i="1" dirty="0" smtClean="0">
                <a:latin typeface="Arial" pitchFamily="34" charset="0"/>
                <a:cs typeface="Arial" pitchFamily="34" charset="0"/>
              </a:rPr>
              <a:t>судалгаа </a:t>
            </a:r>
            <a:endParaRPr lang="en-US" sz="2000" b="1" i="1"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7786089"/>
              </p:ext>
            </p:extLst>
          </p:nvPr>
        </p:nvGraphicFramePr>
        <p:xfrm>
          <a:off x="457200" y="1935163"/>
          <a:ext cx="8229600" cy="4226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mn-MN" sz="1400" dirty="0" smtClean="0">
                          <a:latin typeface="Arial" pitchFamily="34" charset="0"/>
                          <a:cs typeface="Arial" pitchFamily="34" charset="0"/>
                        </a:rPr>
                        <a:t>Дүүргийн нэр</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100 кВт</a:t>
                      </a:r>
                      <a:r>
                        <a:rPr lang="mn-MN" sz="1400" baseline="0" dirty="0" smtClean="0">
                          <a:latin typeface="Arial" pitchFamily="34" charset="0"/>
                          <a:cs typeface="Arial" pitchFamily="34" charset="0"/>
                        </a:rPr>
                        <a:t> хүртэл хүчин чадаллтай зуухны тоо</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Жилийн нүүрсний хэрэглээ</a:t>
                      </a:r>
                      <a:r>
                        <a:rPr lang="mn-MN" sz="1400" baseline="0" dirty="0" smtClean="0">
                          <a:latin typeface="Arial" pitchFamily="34" charset="0"/>
                          <a:cs typeface="Arial" pitchFamily="34" charset="0"/>
                        </a:rPr>
                        <a:t> тн </a:t>
                      </a:r>
                      <a:endParaRPr lang="en-US" sz="1400" dirty="0">
                        <a:latin typeface="Arial" pitchFamily="34" charset="0"/>
                        <a:cs typeface="Arial" pitchFamily="34" charset="0"/>
                      </a:endParaRPr>
                    </a:p>
                  </a:txBody>
                  <a:tcPr/>
                </a:tc>
              </a:tr>
              <a:tr h="370840">
                <a:tc>
                  <a:txBody>
                    <a:bodyPr/>
                    <a:lstStyle/>
                    <a:p>
                      <a:r>
                        <a:rPr lang="mn-MN" sz="1200" dirty="0" smtClean="0">
                          <a:latin typeface="Arial" pitchFamily="34" charset="0"/>
                          <a:cs typeface="Arial" pitchFamily="34" charset="0"/>
                        </a:rPr>
                        <a:t>Баянзүрх</a:t>
                      </a:r>
                      <a:endParaRPr lang="en-US"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472</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9457</a:t>
                      </a:r>
                      <a:endParaRPr lang="en-US" sz="1400" dirty="0">
                        <a:latin typeface="Arial" pitchFamily="34" charset="0"/>
                        <a:cs typeface="Arial" pitchFamily="34" charset="0"/>
                      </a:endParaRPr>
                    </a:p>
                  </a:txBody>
                  <a:tcPr/>
                </a:tc>
              </a:tr>
              <a:tr h="370840">
                <a:tc>
                  <a:txBody>
                    <a:bodyPr/>
                    <a:lstStyle/>
                    <a:p>
                      <a:r>
                        <a:rPr lang="mn-MN" sz="1200" dirty="0" smtClean="0">
                          <a:latin typeface="Arial" pitchFamily="34" charset="0"/>
                          <a:cs typeface="Arial" pitchFamily="34" charset="0"/>
                        </a:rPr>
                        <a:t>Баянгол</a:t>
                      </a:r>
                      <a:endParaRPr lang="en-US"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125</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2500</a:t>
                      </a:r>
                      <a:endParaRPr lang="en-US" sz="1400" dirty="0">
                        <a:latin typeface="Arial" pitchFamily="34" charset="0"/>
                        <a:cs typeface="Arial" pitchFamily="34" charset="0"/>
                      </a:endParaRPr>
                    </a:p>
                  </a:txBody>
                  <a:tcPr/>
                </a:tc>
              </a:tr>
              <a:tr h="370840">
                <a:tc>
                  <a:txBody>
                    <a:bodyPr/>
                    <a:lstStyle/>
                    <a:p>
                      <a:r>
                        <a:rPr lang="mn-MN" sz="1200" dirty="0" smtClean="0">
                          <a:latin typeface="Arial" pitchFamily="34" charset="0"/>
                          <a:cs typeface="Arial" pitchFamily="34" charset="0"/>
                        </a:rPr>
                        <a:t>Сонгинохайрхан </a:t>
                      </a:r>
                      <a:endParaRPr lang="en-US"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233</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4029</a:t>
                      </a:r>
                      <a:endParaRPr lang="en-US" sz="1400" dirty="0">
                        <a:latin typeface="Arial" pitchFamily="34" charset="0"/>
                        <a:cs typeface="Arial" pitchFamily="34" charset="0"/>
                      </a:endParaRPr>
                    </a:p>
                  </a:txBody>
                  <a:tcPr/>
                </a:tc>
              </a:tr>
              <a:tr h="370840">
                <a:tc>
                  <a:txBody>
                    <a:bodyPr/>
                    <a:lstStyle/>
                    <a:p>
                      <a:r>
                        <a:rPr lang="mn-MN" sz="1200" dirty="0" smtClean="0">
                          <a:latin typeface="Arial" pitchFamily="34" charset="0"/>
                          <a:cs typeface="Arial" pitchFamily="34" charset="0"/>
                        </a:rPr>
                        <a:t>Сүхбаатар</a:t>
                      </a:r>
                      <a:r>
                        <a:rPr lang="mn-MN" sz="1200" baseline="0" dirty="0" smtClean="0">
                          <a:latin typeface="Arial" pitchFamily="34" charset="0"/>
                          <a:cs typeface="Arial" pitchFamily="34" charset="0"/>
                        </a:rPr>
                        <a:t> </a:t>
                      </a:r>
                      <a:endParaRPr lang="en-US"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69</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1449</a:t>
                      </a:r>
                      <a:endParaRPr lang="en-US" sz="1400" dirty="0">
                        <a:latin typeface="Arial" pitchFamily="34" charset="0"/>
                        <a:cs typeface="Arial" pitchFamily="34" charset="0"/>
                      </a:endParaRPr>
                    </a:p>
                  </a:txBody>
                  <a:tcPr/>
                </a:tc>
              </a:tr>
              <a:tr h="370840">
                <a:tc>
                  <a:txBody>
                    <a:bodyPr/>
                    <a:lstStyle/>
                    <a:p>
                      <a:r>
                        <a:rPr lang="mn-MN" sz="1200" dirty="0" smtClean="0">
                          <a:latin typeface="Arial" pitchFamily="34" charset="0"/>
                          <a:cs typeface="Arial" pitchFamily="34" charset="0"/>
                        </a:rPr>
                        <a:t>Чингэлтэй </a:t>
                      </a:r>
                      <a:endParaRPr lang="en-US"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170</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3116</a:t>
                      </a:r>
                      <a:endParaRPr lang="en-US" sz="1400" dirty="0">
                        <a:latin typeface="Arial" pitchFamily="34" charset="0"/>
                        <a:cs typeface="Arial" pitchFamily="34" charset="0"/>
                      </a:endParaRPr>
                    </a:p>
                  </a:txBody>
                  <a:tcPr/>
                </a:tc>
              </a:tr>
              <a:tr h="370840">
                <a:tc>
                  <a:txBody>
                    <a:bodyPr/>
                    <a:lstStyle/>
                    <a:p>
                      <a:r>
                        <a:rPr lang="mn-MN" sz="1200" dirty="0" smtClean="0">
                          <a:latin typeface="Arial" pitchFamily="34" charset="0"/>
                          <a:cs typeface="Arial" pitchFamily="34" charset="0"/>
                        </a:rPr>
                        <a:t>Хан-Уул</a:t>
                      </a:r>
                      <a:r>
                        <a:rPr lang="mn-MN" sz="1200" baseline="0" dirty="0" smtClean="0">
                          <a:latin typeface="Arial" pitchFamily="34" charset="0"/>
                          <a:cs typeface="Arial" pitchFamily="34" charset="0"/>
                        </a:rPr>
                        <a:t> </a:t>
                      </a:r>
                      <a:endParaRPr lang="en-US"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46</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1780</a:t>
                      </a:r>
                      <a:endParaRPr lang="en-US" sz="1400" dirty="0">
                        <a:latin typeface="Arial" pitchFamily="34" charset="0"/>
                        <a:cs typeface="Arial" pitchFamily="34" charset="0"/>
                      </a:endParaRPr>
                    </a:p>
                  </a:txBody>
                  <a:tcPr/>
                </a:tc>
              </a:tr>
              <a:tr h="370840">
                <a:tc>
                  <a:txBody>
                    <a:bodyPr/>
                    <a:lstStyle/>
                    <a:p>
                      <a:pPr algn="l"/>
                      <a:r>
                        <a:rPr lang="mn-MN" sz="1200" dirty="0" smtClean="0">
                          <a:latin typeface="Arial" pitchFamily="34" charset="0"/>
                          <a:cs typeface="Arial" pitchFamily="34" charset="0"/>
                        </a:rPr>
                        <a:t>Багануур </a:t>
                      </a:r>
                      <a:endParaRPr lang="en-US"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a:t>
                      </a:r>
                      <a:endParaRPr lang="en-US" sz="1400" dirty="0">
                        <a:latin typeface="Arial" pitchFamily="34" charset="0"/>
                        <a:cs typeface="Arial" pitchFamily="34" charset="0"/>
                      </a:endParaRPr>
                    </a:p>
                  </a:txBody>
                  <a:tcPr/>
                </a:tc>
              </a:tr>
              <a:tr h="370840">
                <a:tc>
                  <a:txBody>
                    <a:bodyPr/>
                    <a:lstStyle/>
                    <a:p>
                      <a:pPr algn="l"/>
                      <a:r>
                        <a:rPr lang="mn-MN" sz="1200" dirty="0" smtClean="0">
                          <a:latin typeface="Arial" pitchFamily="34" charset="0"/>
                          <a:cs typeface="Arial" pitchFamily="34" charset="0"/>
                        </a:rPr>
                        <a:t>Багахангай</a:t>
                      </a:r>
                      <a:r>
                        <a:rPr lang="mn-MN" sz="1200" baseline="0" dirty="0" smtClean="0">
                          <a:latin typeface="Arial" pitchFamily="34" charset="0"/>
                          <a:cs typeface="Arial" pitchFamily="34" charset="0"/>
                        </a:rPr>
                        <a:t> </a:t>
                      </a:r>
                      <a:endParaRPr lang="en-US"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a:t>
                      </a:r>
                      <a:endParaRPr lang="en-US" sz="1400" dirty="0">
                        <a:latin typeface="Arial" pitchFamily="34" charset="0"/>
                        <a:cs typeface="Arial" pitchFamily="34" charset="0"/>
                      </a:endParaRPr>
                    </a:p>
                  </a:txBody>
                  <a:tcPr/>
                </a:tc>
              </a:tr>
              <a:tr h="370840">
                <a:tc>
                  <a:txBody>
                    <a:bodyPr/>
                    <a:lstStyle/>
                    <a:p>
                      <a:pPr algn="l"/>
                      <a:r>
                        <a:rPr lang="mn-MN" sz="1200" dirty="0" smtClean="0">
                          <a:latin typeface="Arial" pitchFamily="34" charset="0"/>
                          <a:cs typeface="Arial" pitchFamily="34" charset="0"/>
                        </a:rPr>
                        <a:t>Налайх </a:t>
                      </a:r>
                      <a:endParaRPr lang="en-US"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a:t>
                      </a:r>
                      <a:endParaRPr lang="en-US" sz="1400" dirty="0">
                        <a:latin typeface="Arial" pitchFamily="34" charset="0"/>
                        <a:cs typeface="Arial" pitchFamily="34" charset="0"/>
                      </a:endParaRPr>
                    </a:p>
                  </a:txBody>
                  <a:tcPr/>
                </a:tc>
              </a:tr>
              <a:tr h="370840">
                <a:tc>
                  <a:txBody>
                    <a:bodyPr/>
                    <a:lstStyle/>
                    <a:p>
                      <a:pPr algn="l"/>
                      <a:r>
                        <a:rPr lang="mn-MN" sz="1200" dirty="0" smtClean="0">
                          <a:latin typeface="Arial" pitchFamily="34" charset="0"/>
                          <a:cs typeface="Arial" pitchFamily="34" charset="0"/>
                        </a:rPr>
                        <a:t>Нийт дүн </a:t>
                      </a:r>
                      <a:endParaRPr lang="en-US"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1115</a:t>
                      </a:r>
                      <a:endParaRPr lang="en-US"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22331</a:t>
                      </a:r>
                      <a:endParaRPr lang="en-US" sz="14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xmlns="" val="2751872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xmlns="" val="4005791448"/>
              </p:ext>
            </p:extLst>
          </p:nvPr>
        </p:nvGraphicFramePr>
        <p:xfrm>
          <a:off x="251520" y="1700808"/>
          <a:ext cx="8568952" cy="4752525"/>
        </p:xfrm>
        <a:graphic>
          <a:graphicData uri="http://schemas.openxmlformats.org/drawingml/2006/table">
            <a:tbl>
              <a:tblPr firstRow="1" firstCol="1" bandRow="1">
                <a:tableStyleId>{5C22544A-7EE6-4342-B048-85BDC9FD1C3A}</a:tableStyleId>
              </a:tblPr>
              <a:tblGrid>
                <a:gridCol w="361351"/>
                <a:gridCol w="1210251"/>
                <a:gridCol w="717998"/>
                <a:gridCol w="1082485"/>
                <a:gridCol w="1723666"/>
                <a:gridCol w="1715829"/>
                <a:gridCol w="1757372"/>
              </a:tblGrid>
              <a:tr h="678933">
                <a:tc>
                  <a:txBody>
                    <a:bodyPr/>
                    <a:lstStyle/>
                    <a:p>
                      <a:pPr algn="ctr">
                        <a:lnSpc>
                          <a:spcPct val="115000"/>
                        </a:lnSpc>
                        <a:spcAft>
                          <a:spcPts val="0"/>
                        </a:spcAft>
                      </a:pPr>
                      <a:r>
                        <a:rPr lang="en-US" sz="1100" dirty="0">
                          <a:effectLst/>
                          <a:latin typeface="Arial" pitchFamily="34" charset="0"/>
                          <a:cs typeface="Arial" pitchFamily="34" charset="0"/>
                        </a:rPr>
                        <a:t>№</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err="1">
                          <a:effectLst/>
                          <a:latin typeface="Arial" pitchFamily="34" charset="0"/>
                          <a:cs typeface="Arial" pitchFamily="34" charset="0"/>
                        </a:rPr>
                        <a:t>Дүүрэг</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Хороо</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err="1">
                          <a:effectLst/>
                          <a:latin typeface="Arial" pitchFamily="34" charset="0"/>
                          <a:cs typeface="Arial" pitchFamily="34" charset="0"/>
                        </a:rPr>
                        <a:t>Байршил</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Одоо байгаа зуух</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err="1">
                          <a:effectLst/>
                          <a:latin typeface="Arial" pitchFamily="34" charset="0"/>
                          <a:cs typeface="Arial" pitchFamily="34" charset="0"/>
                        </a:rPr>
                        <a:t>Хүчин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чадал</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квт</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дундаж</a:t>
                      </a:r>
                      <a:r>
                        <a:rPr lang="en-US" sz="1100" dirty="0">
                          <a:effectLst/>
                          <a:latin typeface="Arial" pitchFamily="34" charset="0"/>
                          <a:cs typeface="Arial" pitchFamily="34" charset="0"/>
                        </a:rPr>
                        <a:t>/</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err="1">
                          <a:effectLst/>
                          <a:latin typeface="Arial" pitchFamily="34" charset="0"/>
                          <a:cs typeface="Arial" pitchFamily="34" charset="0"/>
                        </a:rPr>
                        <a:t>Нүүрсний</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жилийн</a:t>
                      </a:r>
                      <a:r>
                        <a:rPr lang="en-US" sz="1100" dirty="0">
                          <a:effectLst/>
                          <a:latin typeface="Arial" pitchFamily="34" charset="0"/>
                          <a:cs typeface="Arial" pitchFamily="34" charset="0"/>
                        </a:rPr>
                        <a:t> </a:t>
                      </a:r>
                      <a:r>
                        <a:rPr lang="en-US" sz="1100" dirty="0" err="1">
                          <a:effectLst/>
                          <a:latin typeface="Arial" pitchFamily="34" charset="0"/>
                          <a:cs typeface="Arial" pitchFamily="34" charset="0"/>
                        </a:rPr>
                        <a:t>хэрэглээ</a:t>
                      </a:r>
                      <a:r>
                        <a:rPr lang="en-US" sz="1100" dirty="0">
                          <a:effectLst/>
                          <a:latin typeface="Arial" pitchFamily="34" charset="0"/>
                          <a:cs typeface="Arial" pitchFamily="34" charset="0"/>
                        </a:rPr>
                        <a:t> </a:t>
                      </a:r>
                      <a:r>
                        <a:rPr lang="en-US" sz="1100" baseline="0" dirty="0" smtClean="0">
                          <a:effectLst/>
                          <a:latin typeface="Arial" pitchFamily="34" charset="0"/>
                          <a:cs typeface="Arial" pitchFamily="34" charset="0"/>
                        </a:rPr>
                        <a:t> </a:t>
                      </a:r>
                      <a:r>
                        <a:rPr lang="en-US" sz="1100" dirty="0" err="1" smtClean="0">
                          <a:effectLst/>
                          <a:latin typeface="Arial" pitchFamily="34" charset="0"/>
                          <a:cs typeface="Arial" pitchFamily="34" charset="0"/>
                        </a:rPr>
                        <a:t>тн</a:t>
                      </a:r>
                      <a:endParaRPr lang="en-US" sz="1100" dirty="0">
                        <a:effectLst/>
                        <a:latin typeface="Arial" pitchFamily="34" charset="0"/>
                        <a:ea typeface="Calibri"/>
                        <a:cs typeface="Arial" pitchFamily="34" charset="0"/>
                      </a:endParaRPr>
                    </a:p>
                  </a:txBody>
                  <a:tcPr marL="68580" marR="68580" marT="0" marB="0" anchor="ctr"/>
                </a:tc>
              </a:tr>
              <a:tr h="339466">
                <a:tc>
                  <a:txBody>
                    <a:bodyPr/>
                    <a:lstStyle/>
                    <a:p>
                      <a:pPr algn="ctr">
                        <a:lnSpc>
                          <a:spcPct val="115000"/>
                        </a:lnSpc>
                        <a:spcAft>
                          <a:spcPts val="0"/>
                        </a:spcAft>
                      </a:pPr>
                      <a:r>
                        <a:rPr lang="en-US" sz="1100" dirty="0" smtClean="0">
                          <a:effectLst/>
                          <a:latin typeface="Arial" pitchFamily="34" charset="0"/>
                          <a:cs typeface="Arial" pitchFamily="34" charset="0"/>
                        </a:rPr>
                        <a:t>/1</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err="1">
                          <a:effectLst/>
                          <a:latin typeface="Arial" pitchFamily="34" charset="0"/>
                          <a:cs typeface="Arial" pitchFamily="34" charset="0"/>
                        </a:rPr>
                        <a:t>Чингэлтэй</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7</a:t>
                      </a:r>
                      <a:endParaRPr lang="en-US" sz="1100" dirty="0">
                        <a:effectLst/>
                        <a:latin typeface="Arial" pitchFamily="34" charset="0"/>
                        <a:ea typeface="Calibri"/>
                        <a:cs typeface="Arial" pitchFamily="34" charset="0"/>
                      </a:endParaRPr>
                    </a:p>
                  </a:txBody>
                  <a:tcPr marL="68580" marR="68580" marT="0" marB="0" anchor="ctr"/>
                </a:tc>
                <a:tc rowSpan="2">
                  <a:txBody>
                    <a:bodyPr/>
                    <a:lstStyle/>
                    <a:p>
                      <a:pPr algn="ctr">
                        <a:lnSpc>
                          <a:spcPct val="115000"/>
                        </a:lnSpc>
                        <a:spcAft>
                          <a:spcPts val="0"/>
                        </a:spcAft>
                      </a:pPr>
                      <a:r>
                        <a:rPr lang="en-US" sz="1100">
                          <a:effectLst/>
                          <a:latin typeface="Arial" pitchFamily="34" charset="0"/>
                          <a:cs typeface="Arial" pitchFamily="34" charset="0"/>
                        </a:rPr>
                        <a:t>Зурагт</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8</a:t>
                      </a:r>
                      <a:endParaRPr lang="en-US" sz="110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a:effectLst/>
                          <a:latin typeface="Arial" pitchFamily="34" charset="0"/>
                          <a:cs typeface="Arial" pitchFamily="34" charset="0"/>
                        </a:rPr>
                        <a:t>10-60</a:t>
                      </a:r>
                      <a:endParaRPr lang="en-US" sz="110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a:effectLst/>
                          <a:latin typeface="Arial" pitchFamily="34" charset="0"/>
                          <a:cs typeface="Arial" pitchFamily="34" charset="0"/>
                        </a:rPr>
                        <a:t>96</a:t>
                      </a:r>
                      <a:endParaRPr lang="en-US" sz="1100">
                        <a:effectLst/>
                        <a:latin typeface="Arial" pitchFamily="34" charset="0"/>
                        <a:ea typeface="Calibri"/>
                        <a:cs typeface="Arial" pitchFamily="34" charset="0"/>
                      </a:endParaRPr>
                    </a:p>
                  </a:txBody>
                  <a:tcPr marL="68580" marR="68580" marT="0" marB="0" anchor="b"/>
                </a:tc>
              </a:tr>
              <a:tr h="339466">
                <a:tc>
                  <a:txBody>
                    <a:bodyPr/>
                    <a:lstStyle/>
                    <a:p>
                      <a:pPr algn="ctr">
                        <a:lnSpc>
                          <a:spcPct val="115000"/>
                        </a:lnSpc>
                        <a:spcAft>
                          <a:spcPts val="0"/>
                        </a:spcAft>
                      </a:pPr>
                      <a:r>
                        <a:rPr lang="en-US" sz="1100">
                          <a:effectLst/>
                          <a:latin typeface="Arial" pitchFamily="34" charset="0"/>
                          <a:cs typeface="Arial" pitchFamily="34" charset="0"/>
                        </a:rPr>
                        <a:t>2</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err="1">
                          <a:effectLst/>
                          <a:latin typeface="Arial" pitchFamily="34" charset="0"/>
                          <a:cs typeface="Arial" pitchFamily="34" charset="0"/>
                        </a:rPr>
                        <a:t>Чингэлтэй</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8</a:t>
                      </a:r>
                      <a:endParaRPr lang="en-US" sz="1100" dirty="0">
                        <a:effectLst/>
                        <a:latin typeface="Arial" pitchFamily="34" charset="0"/>
                        <a:ea typeface="Calibri"/>
                        <a:cs typeface="Arial" pitchFamily="34" charset="0"/>
                      </a:endParaRPr>
                    </a:p>
                  </a:txBody>
                  <a:tcPr marL="68580" marR="68580" marT="0" marB="0" anchor="ctr"/>
                </a:tc>
                <a:tc vMerge="1">
                  <a:txBody>
                    <a:bodyPr/>
                    <a:lstStyle/>
                    <a:p>
                      <a:endParaRPr lang="en-US"/>
                    </a:p>
                  </a:txBody>
                  <a:tcPr/>
                </a:tc>
                <a:tc>
                  <a:txBody>
                    <a:bodyPr/>
                    <a:lstStyle/>
                    <a:p>
                      <a:pPr algn="ctr">
                        <a:lnSpc>
                          <a:spcPct val="115000"/>
                        </a:lnSpc>
                        <a:spcAft>
                          <a:spcPts val="0"/>
                        </a:spcAft>
                      </a:pPr>
                      <a:r>
                        <a:rPr lang="en-US" sz="1100" dirty="0">
                          <a:effectLst/>
                          <a:latin typeface="Arial" pitchFamily="34" charset="0"/>
                          <a:cs typeface="Arial" pitchFamily="34" charset="0"/>
                        </a:rPr>
                        <a:t>72</a:t>
                      </a:r>
                      <a:endParaRPr lang="en-US" sz="11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a:effectLst/>
                          <a:latin typeface="Arial" pitchFamily="34" charset="0"/>
                          <a:cs typeface="Arial" pitchFamily="34" charset="0"/>
                        </a:rPr>
                        <a:t>60-80</a:t>
                      </a:r>
                      <a:endParaRPr lang="en-US" sz="110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a:effectLst/>
                          <a:latin typeface="Arial" pitchFamily="34" charset="0"/>
                          <a:cs typeface="Arial" pitchFamily="34" charset="0"/>
                        </a:rPr>
                        <a:t>669</a:t>
                      </a:r>
                      <a:endParaRPr lang="en-US" sz="1100">
                        <a:effectLst/>
                        <a:latin typeface="Arial" pitchFamily="34" charset="0"/>
                        <a:ea typeface="Calibri"/>
                        <a:cs typeface="Arial" pitchFamily="34" charset="0"/>
                      </a:endParaRPr>
                    </a:p>
                  </a:txBody>
                  <a:tcPr marL="68580" marR="68580" marT="0" marB="0" anchor="b"/>
                </a:tc>
              </a:tr>
              <a:tr h="339466">
                <a:tc>
                  <a:txBody>
                    <a:bodyPr/>
                    <a:lstStyle/>
                    <a:p>
                      <a:pPr algn="ctr">
                        <a:lnSpc>
                          <a:spcPct val="115000"/>
                        </a:lnSpc>
                        <a:spcAft>
                          <a:spcPts val="0"/>
                        </a:spcAft>
                      </a:pPr>
                      <a:r>
                        <a:rPr lang="en-US" sz="1100">
                          <a:effectLst/>
                          <a:latin typeface="Arial" pitchFamily="34" charset="0"/>
                          <a:cs typeface="Arial" pitchFamily="34" charset="0"/>
                        </a:rPr>
                        <a:t>3</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Чингэлтэй</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13</a:t>
                      </a:r>
                      <a:endParaRPr lang="en-US" sz="1100">
                        <a:effectLst/>
                        <a:latin typeface="Arial" pitchFamily="34" charset="0"/>
                        <a:ea typeface="Calibri"/>
                        <a:cs typeface="Arial" pitchFamily="34" charset="0"/>
                      </a:endParaRPr>
                    </a:p>
                  </a:txBody>
                  <a:tcPr marL="68580" marR="68580" marT="0" marB="0" anchor="ctr"/>
                </a:tc>
                <a:tc rowSpan="4">
                  <a:txBody>
                    <a:bodyPr/>
                    <a:lstStyle/>
                    <a:p>
                      <a:pPr algn="ctr">
                        <a:lnSpc>
                          <a:spcPct val="115000"/>
                        </a:lnSpc>
                        <a:spcAft>
                          <a:spcPts val="0"/>
                        </a:spcAft>
                      </a:pPr>
                      <a:r>
                        <a:rPr lang="en-US" sz="1100" dirty="0" err="1">
                          <a:effectLst/>
                          <a:latin typeface="Arial" pitchFamily="34" charset="0"/>
                          <a:cs typeface="Arial" pitchFamily="34" charset="0"/>
                        </a:rPr>
                        <a:t>Хайлааст</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14</a:t>
                      </a:r>
                      <a:endParaRPr lang="en-US" sz="11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a:effectLst/>
                          <a:latin typeface="Arial" pitchFamily="34" charset="0"/>
                          <a:cs typeface="Arial" pitchFamily="34" charset="0"/>
                        </a:rPr>
                        <a:t>60-80</a:t>
                      </a:r>
                      <a:endParaRPr lang="en-US" sz="110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a:effectLst/>
                          <a:latin typeface="Arial" pitchFamily="34" charset="0"/>
                          <a:cs typeface="Arial" pitchFamily="34" charset="0"/>
                        </a:rPr>
                        <a:t>80</a:t>
                      </a:r>
                      <a:endParaRPr lang="en-US" sz="1100">
                        <a:effectLst/>
                        <a:latin typeface="Arial" pitchFamily="34" charset="0"/>
                        <a:ea typeface="Calibri"/>
                        <a:cs typeface="Arial" pitchFamily="34" charset="0"/>
                      </a:endParaRPr>
                    </a:p>
                  </a:txBody>
                  <a:tcPr marL="68580" marR="68580" marT="0" marB="0" anchor="b"/>
                </a:tc>
              </a:tr>
              <a:tr h="339466">
                <a:tc>
                  <a:txBody>
                    <a:bodyPr/>
                    <a:lstStyle/>
                    <a:p>
                      <a:pPr algn="ctr">
                        <a:lnSpc>
                          <a:spcPct val="115000"/>
                        </a:lnSpc>
                        <a:spcAft>
                          <a:spcPts val="0"/>
                        </a:spcAft>
                      </a:pPr>
                      <a:r>
                        <a:rPr lang="en-US" sz="1100">
                          <a:effectLst/>
                          <a:latin typeface="Arial" pitchFamily="34" charset="0"/>
                          <a:cs typeface="Arial" pitchFamily="34" charset="0"/>
                        </a:rPr>
                        <a:t>4</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Чингэлтэй</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14</a:t>
                      </a:r>
                      <a:endParaRPr lang="en-US" sz="1100" dirty="0">
                        <a:effectLst/>
                        <a:latin typeface="Arial" pitchFamily="34" charset="0"/>
                        <a:ea typeface="Calibri"/>
                        <a:cs typeface="Arial" pitchFamily="34" charset="0"/>
                      </a:endParaRPr>
                    </a:p>
                  </a:txBody>
                  <a:tcPr marL="68580" marR="68580" marT="0" marB="0" anchor="ctr"/>
                </a:tc>
                <a:tc vMerge="1">
                  <a:txBody>
                    <a:bodyPr/>
                    <a:lstStyle/>
                    <a:p>
                      <a:endParaRPr lang="en-US"/>
                    </a:p>
                  </a:txBody>
                  <a:tcPr/>
                </a:tc>
                <a:tc>
                  <a:txBody>
                    <a:bodyPr/>
                    <a:lstStyle/>
                    <a:p>
                      <a:pPr algn="ctr">
                        <a:lnSpc>
                          <a:spcPct val="115000"/>
                        </a:lnSpc>
                        <a:spcAft>
                          <a:spcPts val="0"/>
                        </a:spcAft>
                      </a:pPr>
                      <a:r>
                        <a:rPr lang="en-US" sz="1100" dirty="0">
                          <a:effectLst/>
                          <a:latin typeface="Arial" pitchFamily="34" charset="0"/>
                          <a:cs typeface="Arial" pitchFamily="34" charset="0"/>
                        </a:rPr>
                        <a:t>3</a:t>
                      </a:r>
                      <a:endParaRPr lang="en-US" sz="11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dirty="0">
                          <a:effectLst/>
                          <a:latin typeface="Arial" pitchFamily="34" charset="0"/>
                          <a:cs typeface="Arial" pitchFamily="34" charset="0"/>
                        </a:rPr>
                        <a:t>57-65</a:t>
                      </a:r>
                      <a:endParaRPr lang="en-US" sz="11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a:effectLst/>
                          <a:latin typeface="Arial" pitchFamily="34" charset="0"/>
                          <a:cs typeface="Arial" pitchFamily="34" charset="0"/>
                        </a:rPr>
                        <a:t>40</a:t>
                      </a:r>
                      <a:endParaRPr lang="en-US" sz="1100">
                        <a:effectLst/>
                        <a:latin typeface="Arial" pitchFamily="34" charset="0"/>
                        <a:ea typeface="Calibri"/>
                        <a:cs typeface="Arial" pitchFamily="34" charset="0"/>
                      </a:endParaRPr>
                    </a:p>
                  </a:txBody>
                  <a:tcPr marL="68580" marR="68580" marT="0" marB="0" anchor="b"/>
                </a:tc>
              </a:tr>
              <a:tr h="339466">
                <a:tc>
                  <a:txBody>
                    <a:bodyPr/>
                    <a:lstStyle/>
                    <a:p>
                      <a:pPr algn="ctr">
                        <a:lnSpc>
                          <a:spcPct val="115000"/>
                        </a:lnSpc>
                        <a:spcAft>
                          <a:spcPts val="0"/>
                        </a:spcAft>
                      </a:pPr>
                      <a:r>
                        <a:rPr lang="en-US" sz="1100">
                          <a:effectLst/>
                          <a:latin typeface="Arial" pitchFamily="34" charset="0"/>
                          <a:cs typeface="Arial" pitchFamily="34" charset="0"/>
                        </a:rPr>
                        <a:t>5</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Чингэлтэй</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15</a:t>
                      </a:r>
                      <a:endParaRPr lang="en-US" sz="1100">
                        <a:effectLst/>
                        <a:latin typeface="Arial" pitchFamily="34" charset="0"/>
                        <a:ea typeface="Calibri"/>
                        <a:cs typeface="Arial" pitchFamily="34" charset="0"/>
                      </a:endParaRPr>
                    </a:p>
                  </a:txBody>
                  <a:tcPr marL="68580" marR="68580" marT="0" marB="0" anchor="ctr"/>
                </a:tc>
                <a:tc vMerge="1">
                  <a:txBody>
                    <a:bodyPr/>
                    <a:lstStyle/>
                    <a:p>
                      <a:endParaRPr lang="en-US"/>
                    </a:p>
                  </a:txBody>
                  <a:tcPr/>
                </a:tc>
                <a:tc>
                  <a:txBody>
                    <a:bodyPr/>
                    <a:lstStyle/>
                    <a:p>
                      <a:pPr algn="ctr">
                        <a:lnSpc>
                          <a:spcPct val="115000"/>
                        </a:lnSpc>
                        <a:spcAft>
                          <a:spcPts val="0"/>
                        </a:spcAft>
                      </a:pPr>
                      <a:r>
                        <a:rPr lang="en-US" sz="1100" dirty="0">
                          <a:effectLst/>
                          <a:latin typeface="Arial" pitchFamily="34" charset="0"/>
                          <a:cs typeface="Arial" pitchFamily="34" charset="0"/>
                        </a:rPr>
                        <a:t>4</a:t>
                      </a:r>
                      <a:endParaRPr lang="en-US" sz="11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dirty="0">
                          <a:effectLst/>
                          <a:latin typeface="Arial" pitchFamily="34" charset="0"/>
                          <a:cs typeface="Arial" pitchFamily="34" charset="0"/>
                        </a:rPr>
                        <a:t>40-60</a:t>
                      </a:r>
                      <a:endParaRPr lang="en-US" sz="11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a:effectLst/>
                          <a:latin typeface="Arial" pitchFamily="34" charset="0"/>
                          <a:cs typeface="Arial" pitchFamily="34" charset="0"/>
                        </a:rPr>
                        <a:t>35</a:t>
                      </a:r>
                      <a:endParaRPr lang="en-US" sz="1100">
                        <a:effectLst/>
                        <a:latin typeface="Arial" pitchFamily="34" charset="0"/>
                        <a:ea typeface="Calibri"/>
                        <a:cs typeface="Arial" pitchFamily="34" charset="0"/>
                      </a:endParaRPr>
                    </a:p>
                  </a:txBody>
                  <a:tcPr marL="68580" marR="68580" marT="0" marB="0" anchor="b"/>
                </a:tc>
              </a:tr>
              <a:tr h="339466">
                <a:tc>
                  <a:txBody>
                    <a:bodyPr/>
                    <a:lstStyle/>
                    <a:p>
                      <a:pPr algn="ctr">
                        <a:lnSpc>
                          <a:spcPct val="115000"/>
                        </a:lnSpc>
                        <a:spcAft>
                          <a:spcPts val="0"/>
                        </a:spcAft>
                      </a:pPr>
                      <a:r>
                        <a:rPr lang="en-US" sz="1100">
                          <a:effectLst/>
                          <a:latin typeface="Arial" pitchFamily="34" charset="0"/>
                          <a:cs typeface="Arial" pitchFamily="34" charset="0"/>
                        </a:rPr>
                        <a:t>6</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Чингэлтэй</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16</a:t>
                      </a:r>
                      <a:endParaRPr lang="en-US" sz="1100">
                        <a:effectLst/>
                        <a:latin typeface="Arial" pitchFamily="34" charset="0"/>
                        <a:ea typeface="Calibri"/>
                        <a:cs typeface="Arial" pitchFamily="34" charset="0"/>
                      </a:endParaRPr>
                    </a:p>
                  </a:txBody>
                  <a:tcPr marL="68580" marR="68580" marT="0" marB="0" anchor="ctr"/>
                </a:tc>
                <a:tc vMerge="1">
                  <a:txBody>
                    <a:bodyPr/>
                    <a:lstStyle/>
                    <a:p>
                      <a:endParaRPr lang="en-US"/>
                    </a:p>
                  </a:txBody>
                  <a:tcPr/>
                </a:tc>
                <a:tc>
                  <a:txBody>
                    <a:bodyPr/>
                    <a:lstStyle/>
                    <a:p>
                      <a:pPr algn="ctr">
                        <a:lnSpc>
                          <a:spcPct val="115000"/>
                        </a:lnSpc>
                        <a:spcAft>
                          <a:spcPts val="0"/>
                        </a:spcAft>
                      </a:pPr>
                      <a:r>
                        <a:rPr lang="en-US" sz="1100" dirty="0">
                          <a:effectLst/>
                          <a:latin typeface="Arial" pitchFamily="34" charset="0"/>
                          <a:cs typeface="Arial" pitchFamily="34" charset="0"/>
                        </a:rPr>
                        <a:t>7</a:t>
                      </a:r>
                      <a:endParaRPr lang="en-US" sz="11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dirty="0">
                          <a:effectLst/>
                          <a:latin typeface="Arial" pitchFamily="34" charset="0"/>
                          <a:cs typeface="Arial" pitchFamily="34" charset="0"/>
                        </a:rPr>
                        <a:t>40-60</a:t>
                      </a:r>
                      <a:endParaRPr lang="en-US" sz="110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100" dirty="0">
                          <a:effectLst/>
                          <a:latin typeface="Arial" pitchFamily="34" charset="0"/>
                          <a:cs typeface="Arial" pitchFamily="34" charset="0"/>
                        </a:rPr>
                        <a:t>50</a:t>
                      </a:r>
                      <a:endParaRPr lang="en-US" sz="1100" dirty="0">
                        <a:effectLst/>
                        <a:latin typeface="Arial" pitchFamily="34" charset="0"/>
                        <a:ea typeface="Calibri"/>
                        <a:cs typeface="Arial" pitchFamily="34" charset="0"/>
                      </a:endParaRPr>
                    </a:p>
                  </a:txBody>
                  <a:tcPr marL="68580" marR="68580" marT="0" marB="0" anchor="b"/>
                </a:tc>
              </a:tr>
              <a:tr h="339466">
                <a:tc>
                  <a:txBody>
                    <a:bodyPr/>
                    <a:lstStyle/>
                    <a:p>
                      <a:pPr algn="ctr">
                        <a:lnSpc>
                          <a:spcPct val="115000"/>
                        </a:lnSpc>
                        <a:spcAft>
                          <a:spcPts val="0"/>
                        </a:spcAft>
                      </a:pPr>
                      <a:r>
                        <a:rPr lang="en-US" sz="1100">
                          <a:effectLst/>
                          <a:latin typeface="Arial" pitchFamily="34" charset="0"/>
                          <a:cs typeface="Arial" pitchFamily="34" charset="0"/>
                        </a:rPr>
                        <a:t>7</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Сүхбаатар</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9</a:t>
                      </a:r>
                      <a:endParaRPr lang="en-US" sz="1100">
                        <a:effectLst/>
                        <a:latin typeface="Arial" pitchFamily="34" charset="0"/>
                        <a:ea typeface="Calibri"/>
                        <a:cs typeface="Arial" pitchFamily="34" charset="0"/>
                      </a:endParaRPr>
                    </a:p>
                  </a:txBody>
                  <a:tcPr marL="68580" marR="68580" marT="0" marB="0" anchor="ctr"/>
                </a:tc>
                <a:tc rowSpan="4">
                  <a:txBody>
                    <a:bodyPr/>
                    <a:lstStyle/>
                    <a:p>
                      <a:pPr algn="ctr">
                        <a:lnSpc>
                          <a:spcPct val="115000"/>
                        </a:lnSpc>
                        <a:spcAft>
                          <a:spcPts val="0"/>
                        </a:spcAft>
                      </a:pPr>
                      <a:r>
                        <a:rPr lang="en-US" sz="1100">
                          <a:effectLst/>
                          <a:latin typeface="Arial" pitchFamily="34" charset="0"/>
                          <a:cs typeface="Arial" pitchFamily="34" charset="0"/>
                        </a:rPr>
                        <a:t>100 айл</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12</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45-70</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124</a:t>
                      </a:r>
                      <a:endParaRPr lang="en-US" sz="1100" dirty="0">
                        <a:effectLst/>
                        <a:latin typeface="Arial" pitchFamily="34" charset="0"/>
                        <a:ea typeface="Calibri"/>
                        <a:cs typeface="Arial" pitchFamily="34" charset="0"/>
                      </a:endParaRPr>
                    </a:p>
                  </a:txBody>
                  <a:tcPr marL="68580" marR="68580" marT="0" marB="0" anchor="ctr"/>
                </a:tc>
              </a:tr>
              <a:tr h="339466">
                <a:tc>
                  <a:txBody>
                    <a:bodyPr/>
                    <a:lstStyle/>
                    <a:p>
                      <a:pPr algn="ctr">
                        <a:lnSpc>
                          <a:spcPct val="115000"/>
                        </a:lnSpc>
                        <a:spcAft>
                          <a:spcPts val="0"/>
                        </a:spcAft>
                      </a:pPr>
                      <a:r>
                        <a:rPr lang="en-US" sz="1100">
                          <a:effectLst/>
                          <a:latin typeface="Arial" pitchFamily="34" charset="0"/>
                          <a:cs typeface="Arial" pitchFamily="34" charset="0"/>
                        </a:rPr>
                        <a:t>8</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Сүхбаатар</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11</a:t>
                      </a:r>
                      <a:endParaRPr lang="en-US" sz="1100">
                        <a:effectLst/>
                        <a:latin typeface="Arial" pitchFamily="34" charset="0"/>
                        <a:ea typeface="Calibri"/>
                        <a:cs typeface="Arial" pitchFamily="34" charset="0"/>
                      </a:endParaRPr>
                    </a:p>
                  </a:txBody>
                  <a:tcPr marL="68580" marR="68580" marT="0" marB="0" anchor="ctr"/>
                </a:tc>
                <a:tc vMerge="1">
                  <a:txBody>
                    <a:bodyPr/>
                    <a:lstStyle/>
                    <a:p>
                      <a:endParaRPr lang="en-US"/>
                    </a:p>
                  </a:txBody>
                  <a:tcPr/>
                </a:tc>
                <a:tc>
                  <a:txBody>
                    <a:bodyPr/>
                    <a:lstStyle/>
                    <a:p>
                      <a:pPr algn="ctr">
                        <a:lnSpc>
                          <a:spcPct val="115000"/>
                        </a:lnSpc>
                        <a:spcAft>
                          <a:spcPts val="0"/>
                        </a:spcAft>
                      </a:pPr>
                      <a:r>
                        <a:rPr lang="en-US" sz="1100" dirty="0">
                          <a:effectLst/>
                          <a:latin typeface="Arial" pitchFamily="34" charset="0"/>
                          <a:cs typeface="Arial" pitchFamily="34" charset="0"/>
                        </a:rPr>
                        <a:t>15</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45-70</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150</a:t>
                      </a:r>
                      <a:endParaRPr lang="en-US" sz="1100" dirty="0">
                        <a:effectLst/>
                        <a:latin typeface="Arial" pitchFamily="34" charset="0"/>
                        <a:ea typeface="Calibri"/>
                        <a:cs typeface="Arial" pitchFamily="34" charset="0"/>
                      </a:endParaRPr>
                    </a:p>
                  </a:txBody>
                  <a:tcPr marL="68580" marR="68580" marT="0" marB="0" anchor="ctr"/>
                </a:tc>
              </a:tr>
              <a:tr h="339466">
                <a:tc>
                  <a:txBody>
                    <a:bodyPr/>
                    <a:lstStyle/>
                    <a:p>
                      <a:pPr algn="ctr">
                        <a:lnSpc>
                          <a:spcPct val="115000"/>
                        </a:lnSpc>
                        <a:spcAft>
                          <a:spcPts val="0"/>
                        </a:spcAft>
                      </a:pPr>
                      <a:r>
                        <a:rPr lang="en-US" sz="1100">
                          <a:effectLst/>
                          <a:latin typeface="Arial" pitchFamily="34" charset="0"/>
                          <a:cs typeface="Arial" pitchFamily="34" charset="0"/>
                        </a:rPr>
                        <a:t>9</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Сүхбаатар</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12</a:t>
                      </a:r>
                      <a:endParaRPr lang="en-US" sz="1100">
                        <a:effectLst/>
                        <a:latin typeface="Arial" pitchFamily="34" charset="0"/>
                        <a:ea typeface="Calibri"/>
                        <a:cs typeface="Arial" pitchFamily="34" charset="0"/>
                      </a:endParaRPr>
                    </a:p>
                  </a:txBody>
                  <a:tcPr marL="68580" marR="68580" marT="0" marB="0" anchor="ctr"/>
                </a:tc>
                <a:tc vMerge="1">
                  <a:txBody>
                    <a:bodyPr/>
                    <a:lstStyle/>
                    <a:p>
                      <a:endParaRPr lang="en-US"/>
                    </a:p>
                  </a:txBody>
                  <a:tcPr/>
                </a:tc>
                <a:tc>
                  <a:txBody>
                    <a:bodyPr/>
                    <a:lstStyle/>
                    <a:p>
                      <a:pPr algn="ctr">
                        <a:lnSpc>
                          <a:spcPct val="115000"/>
                        </a:lnSpc>
                        <a:spcAft>
                          <a:spcPts val="0"/>
                        </a:spcAft>
                      </a:pPr>
                      <a:r>
                        <a:rPr lang="en-US" sz="1100" dirty="0">
                          <a:effectLst/>
                          <a:latin typeface="Arial" pitchFamily="34" charset="0"/>
                          <a:cs typeface="Arial" pitchFamily="34" charset="0"/>
                        </a:rPr>
                        <a:t>13</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45-70</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142</a:t>
                      </a:r>
                      <a:endParaRPr lang="en-US" sz="1100" dirty="0">
                        <a:effectLst/>
                        <a:latin typeface="Arial" pitchFamily="34" charset="0"/>
                        <a:ea typeface="Calibri"/>
                        <a:cs typeface="Arial" pitchFamily="34" charset="0"/>
                      </a:endParaRPr>
                    </a:p>
                  </a:txBody>
                  <a:tcPr marL="68580" marR="68580" marT="0" marB="0" anchor="ctr"/>
                </a:tc>
              </a:tr>
              <a:tr h="339466">
                <a:tc>
                  <a:txBody>
                    <a:bodyPr/>
                    <a:lstStyle/>
                    <a:p>
                      <a:pPr algn="ctr">
                        <a:lnSpc>
                          <a:spcPct val="115000"/>
                        </a:lnSpc>
                        <a:spcAft>
                          <a:spcPts val="0"/>
                        </a:spcAft>
                      </a:pPr>
                      <a:r>
                        <a:rPr lang="en-US" sz="1100">
                          <a:effectLst/>
                          <a:latin typeface="Arial" pitchFamily="34" charset="0"/>
                          <a:cs typeface="Arial" pitchFamily="34" charset="0"/>
                        </a:rPr>
                        <a:t>10</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Сүхбаатар</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13</a:t>
                      </a:r>
                      <a:endParaRPr lang="en-US" sz="1100">
                        <a:effectLst/>
                        <a:latin typeface="Arial" pitchFamily="34" charset="0"/>
                        <a:ea typeface="Calibri"/>
                        <a:cs typeface="Arial" pitchFamily="34" charset="0"/>
                      </a:endParaRPr>
                    </a:p>
                  </a:txBody>
                  <a:tcPr marL="68580" marR="68580" marT="0" marB="0" anchor="ctr"/>
                </a:tc>
                <a:tc vMerge="1">
                  <a:txBody>
                    <a:bodyPr/>
                    <a:lstStyle/>
                    <a:p>
                      <a:endParaRPr lang="en-US"/>
                    </a:p>
                  </a:txBody>
                  <a:tcPr/>
                </a:tc>
                <a:tc>
                  <a:txBody>
                    <a:bodyPr/>
                    <a:lstStyle/>
                    <a:p>
                      <a:pPr algn="ctr">
                        <a:lnSpc>
                          <a:spcPct val="115000"/>
                        </a:lnSpc>
                        <a:spcAft>
                          <a:spcPts val="0"/>
                        </a:spcAft>
                      </a:pPr>
                      <a:r>
                        <a:rPr lang="en-US" sz="1100">
                          <a:effectLst/>
                          <a:latin typeface="Arial" pitchFamily="34" charset="0"/>
                          <a:cs typeface="Arial" pitchFamily="34" charset="0"/>
                        </a:rPr>
                        <a:t>9</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45-70</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78</a:t>
                      </a:r>
                      <a:endParaRPr lang="en-US" sz="1100" dirty="0">
                        <a:effectLst/>
                        <a:latin typeface="Arial" pitchFamily="34" charset="0"/>
                        <a:ea typeface="Calibri"/>
                        <a:cs typeface="Arial" pitchFamily="34" charset="0"/>
                      </a:endParaRPr>
                    </a:p>
                  </a:txBody>
                  <a:tcPr marL="68580" marR="68580" marT="0" marB="0" anchor="ctr"/>
                </a:tc>
              </a:tr>
              <a:tr h="339466">
                <a:tc>
                  <a:txBody>
                    <a:bodyPr/>
                    <a:lstStyle/>
                    <a:p>
                      <a:pPr algn="ctr">
                        <a:lnSpc>
                          <a:spcPct val="115000"/>
                        </a:lnSpc>
                        <a:spcAft>
                          <a:spcPts val="0"/>
                        </a:spcAft>
                      </a:pPr>
                      <a:r>
                        <a:rPr lang="en-US" sz="1100">
                          <a:effectLst/>
                          <a:latin typeface="Arial" pitchFamily="34" charset="0"/>
                          <a:cs typeface="Arial" pitchFamily="34" charset="0"/>
                        </a:rPr>
                        <a:t>11</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Баянзүрх</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2</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Дарь-Эх</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31</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25-90</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372</a:t>
                      </a:r>
                      <a:endParaRPr lang="en-US" sz="1100" dirty="0">
                        <a:effectLst/>
                        <a:latin typeface="Arial" pitchFamily="34" charset="0"/>
                        <a:ea typeface="Calibri"/>
                        <a:cs typeface="Arial" pitchFamily="34" charset="0"/>
                      </a:endParaRPr>
                    </a:p>
                  </a:txBody>
                  <a:tcPr marL="68580" marR="68580" marT="0" marB="0" anchor="ctr"/>
                </a:tc>
              </a:tr>
              <a:tr h="339466">
                <a:tc>
                  <a:txBody>
                    <a:bodyPr/>
                    <a:lstStyle/>
                    <a:p>
                      <a:pPr algn="ctr">
                        <a:lnSpc>
                          <a:spcPct val="115000"/>
                        </a:lnSpc>
                        <a:spcAft>
                          <a:spcPts val="0"/>
                        </a:spcAft>
                      </a:pPr>
                      <a:r>
                        <a:rPr lang="en-US" sz="1100">
                          <a:effectLst/>
                          <a:latin typeface="Arial" pitchFamily="34" charset="0"/>
                          <a:cs typeface="Arial" pitchFamily="34" charset="0"/>
                        </a:rPr>
                        <a:t>12</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Нийт</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 </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 </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a:effectLst/>
                          <a:latin typeface="Arial" pitchFamily="34" charset="0"/>
                          <a:cs typeface="Arial" pitchFamily="34" charset="0"/>
                        </a:rPr>
                        <a:t>188</a:t>
                      </a:r>
                      <a:endParaRPr lang="en-US" sz="11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 </a:t>
                      </a:r>
                      <a:endParaRPr lang="en-US" sz="11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100" dirty="0">
                          <a:effectLst/>
                          <a:latin typeface="Arial" pitchFamily="34" charset="0"/>
                          <a:cs typeface="Arial" pitchFamily="34" charset="0"/>
                        </a:rPr>
                        <a:t>1836</a:t>
                      </a:r>
                      <a:endParaRPr lang="en-US" sz="1100" dirty="0">
                        <a:effectLst/>
                        <a:latin typeface="Arial" pitchFamily="34" charset="0"/>
                        <a:ea typeface="Calibri"/>
                        <a:cs typeface="Arial" pitchFamily="34" charset="0"/>
                      </a:endParaRPr>
                    </a:p>
                  </a:txBody>
                  <a:tcPr marL="68580" marR="68580" marT="0" marB="0" anchor="ctr"/>
                </a:tc>
              </a:tr>
            </a:tbl>
          </a:graphicData>
        </a:graphic>
      </p:graphicFrame>
      <p:sp>
        <p:nvSpPr>
          <p:cNvPr id="12" name="Rectangle 11"/>
          <p:cNvSpPr/>
          <p:nvPr/>
        </p:nvSpPr>
        <p:spPr>
          <a:xfrm>
            <a:off x="0" y="611802"/>
            <a:ext cx="9144000" cy="923330"/>
          </a:xfrm>
          <a:prstGeom prst="rect">
            <a:avLst/>
          </a:prstGeom>
        </p:spPr>
        <p:txBody>
          <a:bodyPr wrap="square">
            <a:spAutoFit/>
          </a:bodyPr>
          <a:lstStyle/>
          <a:p>
            <a:pPr algn="ctr"/>
            <a:r>
              <a:rPr lang="mn-MN" dirty="0" smtClean="0">
                <a:solidFill>
                  <a:srgbClr val="00B0F0"/>
                </a:solidFill>
                <a:latin typeface="Arial" pitchFamily="34" charset="0"/>
                <a:cs typeface="Arial" pitchFamily="34" charset="0"/>
              </a:rPr>
              <a:t>Эхний ээлжинд агаарын бохирдлыг бууруулах Улаанбаатар хотын бүсчлэлд  хамрагдсан шинэчлэх  шаардлагтай 100 кВт-аас бага хүчин чадалтай зуухны судалгаа </a:t>
            </a:r>
            <a:endParaRPr lang="en-US" dirty="0">
              <a:solidFill>
                <a:srgbClr val="00B0F0"/>
              </a:solidFill>
            </a:endParaRPr>
          </a:p>
        </p:txBody>
      </p:sp>
    </p:spTree>
    <p:extLst>
      <p:ext uri="{BB962C8B-B14F-4D97-AF65-F5344CB8AC3E}">
        <p14:creationId xmlns:p14="http://schemas.microsoft.com/office/powerpoint/2010/main" xmlns="" val="2601143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708688"/>
          </a:xfrm>
        </p:spPr>
        <p:txBody>
          <a:bodyPr>
            <a:noAutofit/>
          </a:bodyPr>
          <a:lstStyle/>
          <a:p>
            <a:pPr algn="ctr"/>
            <a:r>
              <a:rPr lang="mn-MN" sz="2400" i="1" dirty="0" smtClean="0">
                <a:latin typeface="Arial" pitchFamily="34" charset="0"/>
                <a:cs typeface="Arial" pitchFamily="34" charset="0"/>
              </a:rPr>
              <a:t>Эхний ээлжид агаарын бохирдол бууруулах бүсчлэлд хамрагдах 100кВт-аас доош усан халаалтын зуух</a:t>
            </a:r>
            <a:endParaRPr lang="en-US" sz="2400" i="1"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0961" y="4421803"/>
            <a:ext cx="4248473"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7" descr="C:\Users\dell\Desktop\zuuhni zurag\SAM_277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1685215"/>
            <a:ext cx="4392488"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1" name="Picture 7" descr="C:\Users\dell\Desktop\zuuhni zurag\SAM_273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4493811"/>
            <a:ext cx="4392488"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2411760" y="1351887"/>
            <a:ext cx="4896544" cy="338554"/>
          </a:xfrm>
          <a:prstGeom prst="rect">
            <a:avLst/>
          </a:prstGeom>
          <a:noFill/>
        </p:spPr>
        <p:txBody>
          <a:bodyPr wrap="square" rtlCol="0">
            <a:spAutoFit/>
          </a:bodyPr>
          <a:lstStyle/>
          <a:p>
            <a:r>
              <a:rPr lang="mn-MN" sz="1600" dirty="0" smtClean="0">
                <a:solidFill>
                  <a:schemeClr val="accent1"/>
                </a:solidFill>
                <a:latin typeface="Arial" pitchFamily="34" charset="0"/>
                <a:cs typeface="Arial" pitchFamily="34" charset="0"/>
              </a:rPr>
              <a:t>Чингэлтэй  дүүргийн 13 дугаар хороо  орчим </a:t>
            </a:r>
            <a:endParaRPr lang="en-US" sz="1600" dirty="0">
              <a:solidFill>
                <a:schemeClr val="accent1"/>
              </a:solidFill>
              <a:latin typeface="Arial" pitchFamily="34" charset="0"/>
              <a:cs typeface="Arial" pitchFamily="34" charset="0"/>
            </a:endParaRPr>
          </a:p>
        </p:txBody>
      </p:sp>
      <p:sp>
        <p:nvSpPr>
          <p:cNvPr id="4" name="TextBox 3"/>
          <p:cNvSpPr txBox="1"/>
          <p:nvPr/>
        </p:nvSpPr>
        <p:spPr>
          <a:xfrm>
            <a:off x="3203848" y="4009695"/>
            <a:ext cx="3024336" cy="338554"/>
          </a:xfrm>
          <a:prstGeom prst="rect">
            <a:avLst/>
          </a:prstGeom>
          <a:noFill/>
        </p:spPr>
        <p:txBody>
          <a:bodyPr wrap="square" rtlCol="0">
            <a:spAutoFit/>
          </a:bodyPr>
          <a:lstStyle/>
          <a:p>
            <a:r>
              <a:rPr lang="mn-MN" sz="1600" dirty="0" smtClean="0">
                <a:solidFill>
                  <a:schemeClr val="accent1"/>
                </a:solidFill>
                <a:latin typeface="Arial" pitchFamily="34" charset="0"/>
                <a:cs typeface="Arial" pitchFamily="34" charset="0"/>
              </a:rPr>
              <a:t>Сүхбаатар дүүргийн  100 айл  </a:t>
            </a:r>
            <a:endParaRPr lang="en-US" sz="1600" dirty="0">
              <a:solidFill>
                <a:schemeClr val="accent1"/>
              </a:solidFill>
              <a:latin typeface="Arial" pitchFamily="34" charset="0"/>
              <a:cs typeface="Arial" pitchFamily="34" charset="0"/>
            </a:endParaRPr>
          </a:p>
        </p:txBody>
      </p:sp>
      <p:pic>
        <p:nvPicPr>
          <p:cNvPr id="7" name="Picture 3" descr="C:\Users\dell\Desktop\zuuhni zurag\SAM_2754.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512" y="1699962"/>
            <a:ext cx="4176464" cy="2073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4075249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2800" dirty="0">
                <a:latin typeface="Arial" pitchFamily="34" charset="0"/>
                <a:cs typeface="Arial" pitchFamily="34" charset="0"/>
              </a:rPr>
              <a:t>Эхний ээлжинд агаарын бохирдлыг бууруулах </a:t>
            </a:r>
            <a:r>
              <a:rPr lang="mn-MN" sz="2800" dirty="0" smtClean="0">
                <a:latin typeface="Arial" pitchFamily="34" charset="0"/>
                <a:cs typeface="Arial" pitchFamily="34" charset="0"/>
              </a:rPr>
              <a:t/>
            </a:r>
            <a:br>
              <a:rPr lang="mn-MN" sz="2800" dirty="0" smtClean="0">
                <a:latin typeface="Arial" pitchFamily="34" charset="0"/>
                <a:cs typeface="Arial" pitchFamily="34" charset="0"/>
              </a:rPr>
            </a:br>
            <a:r>
              <a:rPr lang="mn-MN" sz="2800" dirty="0" smtClean="0">
                <a:latin typeface="Arial" pitchFamily="34" charset="0"/>
                <a:cs typeface="Arial" pitchFamily="34" charset="0"/>
              </a:rPr>
              <a:t>Улаанбаатар </a:t>
            </a:r>
            <a:r>
              <a:rPr lang="mn-MN" sz="2800" dirty="0">
                <a:latin typeface="Arial" pitchFamily="34" charset="0"/>
                <a:cs typeface="Arial" pitchFamily="34" charset="0"/>
              </a:rPr>
              <a:t>хотын </a:t>
            </a:r>
            <a:r>
              <a:rPr lang="mn-MN" sz="2800" dirty="0" smtClean="0">
                <a:latin typeface="Arial" pitchFamily="34" charset="0"/>
                <a:cs typeface="Arial" pitchFamily="34" charset="0"/>
              </a:rPr>
              <a:t>бүсчлэлд:</a:t>
            </a:r>
            <a:endParaRPr lang="en-US" sz="2800" dirty="0"/>
          </a:p>
        </p:txBody>
      </p:sp>
      <p:sp>
        <p:nvSpPr>
          <p:cNvPr id="3" name="Content Placeholder 2"/>
          <p:cNvSpPr>
            <a:spLocks noGrp="1"/>
          </p:cNvSpPr>
          <p:nvPr>
            <p:ph idx="1"/>
          </p:nvPr>
        </p:nvSpPr>
        <p:spPr>
          <a:xfrm>
            <a:off x="467544" y="2348880"/>
            <a:ext cx="8229600" cy="4176464"/>
          </a:xfrm>
        </p:spPr>
        <p:txBody>
          <a:bodyPr>
            <a:normAutofit fontScale="92500" lnSpcReduction="20000"/>
          </a:bodyPr>
          <a:lstStyle/>
          <a:p>
            <a:pPr marL="514350" indent="-514350" algn="just">
              <a:buAutoNum type="arabicPeriod"/>
            </a:pPr>
            <a:r>
              <a:rPr lang="mn-MN" sz="2400" dirty="0" smtClean="0">
                <a:latin typeface="Arial" pitchFamily="34" charset="0"/>
                <a:cs typeface="Arial" pitchFamily="34" charset="0"/>
              </a:rPr>
              <a:t>Чингэлтэй дүүргийн-</a:t>
            </a:r>
            <a:r>
              <a:rPr lang="mn-MN" sz="2400" i="1" u="sng" dirty="0" smtClean="0">
                <a:latin typeface="Arial" pitchFamily="34" charset="0"/>
                <a:cs typeface="Arial" pitchFamily="34" charset="0"/>
              </a:rPr>
              <a:t>Зурагт орчим: </a:t>
            </a:r>
            <a:r>
              <a:rPr lang="mn-MN" sz="2400" dirty="0" smtClean="0">
                <a:latin typeface="Arial" pitchFamily="34" charset="0"/>
                <a:cs typeface="Arial" pitchFamily="34" charset="0"/>
              </a:rPr>
              <a:t>7,8 хороо,</a:t>
            </a:r>
          </a:p>
          <a:p>
            <a:pPr marL="514350" indent="-514350">
              <a:buAutoNum type="arabicPeriod"/>
            </a:pPr>
            <a:r>
              <a:rPr lang="mn-MN" sz="2400" dirty="0" smtClean="0">
                <a:latin typeface="Arial" pitchFamily="34" charset="0"/>
                <a:cs typeface="Arial" pitchFamily="34" charset="0"/>
              </a:rPr>
              <a:t>Чингэлтэй дүүргийн-</a:t>
            </a:r>
            <a:r>
              <a:rPr lang="mn-MN" sz="2400" i="1" u="sng" dirty="0" smtClean="0">
                <a:latin typeface="Arial" pitchFamily="34" charset="0"/>
                <a:cs typeface="Arial" pitchFamily="34" charset="0"/>
              </a:rPr>
              <a:t>Хайлааст</a:t>
            </a:r>
            <a:r>
              <a:rPr lang="mn-MN" sz="2400" dirty="0">
                <a:latin typeface="Arial" pitchFamily="34" charset="0"/>
                <a:cs typeface="Arial" pitchFamily="34" charset="0"/>
              </a:rPr>
              <a:t> </a:t>
            </a:r>
            <a:r>
              <a:rPr lang="mn-MN" sz="2400" dirty="0" smtClean="0">
                <a:latin typeface="Arial" pitchFamily="34" charset="0"/>
                <a:cs typeface="Arial" pitchFamily="34" charset="0"/>
              </a:rPr>
              <a:t>орчим:  13,14,15,16 хороо</a:t>
            </a:r>
          </a:p>
          <a:p>
            <a:pPr marL="514350" indent="-514350" algn="just">
              <a:buAutoNum type="arabicPeriod"/>
            </a:pPr>
            <a:r>
              <a:rPr lang="mn-MN" sz="2400" dirty="0" smtClean="0">
                <a:latin typeface="Arial" pitchFamily="34" charset="0"/>
                <a:cs typeface="Arial" pitchFamily="34" charset="0"/>
              </a:rPr>
              <a:t>Сүхбаатар дүүргийн-</a:t>
            </a:r>
            <a:r>
              <a:rPr lang="mn-MN" sz="2400" i="1" u="sng" dirty="0" smtClean="0">
                <a:latin typeface="Arial" pitchFamily="34" charset="0"/>
                <a:cs typeface="Arial" pitchFamily="34" charset="0"/>
              </a:rPr>
              <a:t>100 айл </a:t>
            </a:r>
            <a:r>
              <a:rPr lang="mn-MN" sz="2400" dirty="0" smtClean="0">
                <a:latin typeface="Arial" pitchFamily="34" charset="0"/>
                <a:cs typeface="Arial" pitchFamily="34" charset="0"/>
              </a:rPr>
              <a:t>орчим 9,11,12,13 хороо</a:t>
            </a:r>
          </a:p>
          <a:p>
            <a:pPr marL="514350" indent="-514350" algn="just">
              <a:buAutoNum type="arabicPeriod"/>
            </a:pPr>
            <a:r>
              <a:rPr lang="mn-MN" sz="2400" dirty="0" smtClean="0">
                <a:latin typeface="Arial" pitchFamily="34" charset="0"/>
                <a:cs typeface="Arial" pitchFamily="34" charset="0"/>
              </a:rPr>
              <a:t>Баянзүрх дүүрэг-</a:t>
            </a:r>
            <a:r>
              <a:rPr lang="mn-MN" sz="2400" i="1" u="sng" dirty="0" smtClean="0">
                <a:latin typeface="Arial" pitchFamily="34" charset="0"/>
                <a:cs typeface="Arial" pitchFamily="34" charset="0"/>
              </a:rPr>
              <a:t>Дарь-Эх</a:t>
            </a:r>
            <a:r>
              <a:rPr lang="mn-MN" sz="2400" dirty="0" smtClean="0">
                <a:latin typeface="Arial" pitchFamily="34" charset="0"/>
                <a:cs typeface="Arial" pitchFamily="34" charset="0"/>
              </a:rPr>
              <a:t> орчим 2 хороонуудыг хамруулан 100 кВт-аас доош хүчин чадалтай 188 зууханд агаарын бохирдолд хэрхэн нөлөө үзүүлж байгааг нарийвчилсан судалгааны ажлыг эхлүүлэх, цаашид авах арга хэмжээг тодорхойлон, эрх зүйн орчныг боловсронгуй болгох, агаарын чанарын  стандартыг хангаж ажиллахыг аж ахуйн нэгж байгууллагад хатуу шаардлага тавьж ажиллах, 100 кВт-аас дээш хүчин чадалтай 5 байгууламжийн  10 халаалтын зуухыг шинэчлэх шаардлгатай байна. </a:t>
            </a:r>
            <a:endParaRPr lang="en-US" sz="2400" dirty="0"/>
          </a:p>
        </p:txBody>
      </p:sp>
    </p:spTree>
    <p:extLst>
      <p:ext uri="{BB962C8B-B14F-4D97-AF65-F5344CB8AC3E}">
        <p14:creationId xmlns:p14="http://schemas.microsoft.com/office/powerpoint/2010/main" xmlns="" val="396110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3600" dirty="0" smtClean="0"/>
              <a:t>Шинэчлэгдэх усан халаалтын зуухнуудад тавигдах шаардлага</a:t>
            </a:r>
            <a:endParaRPr lang="en-US" sz="3600" dirty="0"/>
          </a:p>
        </p:txBody>
      </p:sp>
      <p:sp>
        <p:nvSpPr>
          <p:cNvPr id="7" name="Content Placeholder 6"/>
          <p:cNvSpPr>
            <a:spLocks noGrp="1"/>
          </p:cNvSpPr>
          <p:nvPr>
            <p:ph idx="1"/>
          </p:nvPr>
        </p:nvSpPr>
        <p:spPr/>
        <p:txBody>
          <a:bodyPr>
            <a:noAutofit/>
          </a:bodyPr>
          <a:lstStyle/>
          <a:p>
            <a:pPr lvl="0"/>
            <a:r>
              <a:rPr lang="mn-MN" sz="1400" dirty="0">
                <a:latin typeface="Arial" pitchFamily="34" charset="0"/>
                <a:cs typeface="Arial" pitchFamily="34" charset="0"/>
              </a:rPr>
              <a:t>Зуухны үйл ажиллагаа нь бүрэн болон хагас автоматжуулсан байх.</a:t>
            </a:r>
            <a:endParaRPr lang="en-US" sz="1400" dirty="0">
              <a:latin typeface="Arial" pitchFamily="34" charset="0"/>
              <a:cs typeface="Arial" pitchFamily="34" charset="0"/>
            </a:endParaRPr>
          </a:p>
          <a:p>
            <a:pPr lvl="0"/>
            <a:r>
              <a:rPr lang="mn-MN" sz="1400" dirty="0">
                <a:latin typeface="Arial" pitchFamily="34" charset="0"/>
                <a:cs typeface="Arial" pitchFamily="34" charset="0"/>
              </a:rPr>
              <a:t> Ашигт үйлийн коэфцент 80%-иас дээш </a:t>
            </a:r>
            <a:endParaRPr lang="en-US" sz="1400" dirty="0">
              <a:latin typeface="Arial" pitchFamily="34" charset="0"/>
              <a:cs typeface="Arial" pitchFamily="34" charset="0"/>
            </a:endParaRPr>
          </a:p>
          <a:p>
            <a:pPr lvl="0"/>
            <a:r>
              <a:rPr lang="mn-MN" sz="1400" dirty="0">
                <a:latin typeface="Arial" pitchFamily="34" charset="0"/>
                <a:cs typeface="Arial" pitchFamily="34" charset="0"/>
              </a:rPr>
              <a:t>Монгол орны нүүрс хэрэглэх боломжтой </a:t>
            </a:r>
            <a:r>
              <a:rPr lang="en-US" sz="1400" dirty="0">
                <a:latin typeface="Arial" pitchFamily="34" charset="0"/>
                <a:cs typeface="Arial" pitchFamily="34" charset="0"/>
              </a:rPr>
              <a:t>(</a:t>
            </a:r>
            <a:r>
              <a:rPr lang="mn-MN" sz="1400" dirty="0">
                <a:latin typeface="Arial" pitchFamily="34" charset="0"/>
                <a:cs typeface="Arial" pitchFamily="34" charset="0"/>
              </a:rPr>
              <a:t>3000-5000 К/Кал/кг илчлэг</a:t>
            </a:r>
            <a:r>
              <a:rPr lang="en-US" sz="1400" dirty="0">
                <a:latin typeface="Arial" pitchFamily="34" charset="0"/>
                <a:cs typeface="Arial" pitchFamily="34" charset="0"/>
              </a:rPr>
              <a:t>)</a:t>
            </a:r>
          </a:p>
          <a:p>
            <a:pPr lvl="0"/>
            <a:r>
              <a:rPr lang="mn-MN" sz="1400" dirty="0">
                <a:latin typeface="Arial" pitchFamily="34" charset="0"/>
                <a:cs typeface="Arial" pitchFamily="34" charset="0"/>
              </a:rPr>
              <a:t>Үнс баригчтай байна. </a:t>
            </a:r>
            <a:endParaRPr lang="en-US" sz="1400" dirty="0">
              <a:latin typeface="Arial" pitchFamily="34" charset="0"/>
              <a:cs typeface="Arial" pitchFamily="34" charset="0"/>
            </a:endParaRPr>
          </a:p>
          <a:p>
            <a:pPr lvl="0"/>
            <a:r>
              <a:rPr lang="mn-MN" sz="1400" dirty="0">
                <a:latin typeface="Arial" pitchFamily="34" charset="0"/>
                <a:cs typeface="Arial" pitchFamily="34" charset="0"/>
              </a:rPr>
              <a:t>Ашиглалтын хугацаа 8 жилээс доошгүй</a:t>
            </a:r>
            <a:endParaRPr lang="en-US" sz="1400" dirty="0">
              <a:latin typeface="Arial" pitchFamily="34" charset="0"/>
              <a:cs typeface="Arial" pitchFamily="34" charset="0"/>
            </a:endParaRPr>
          </a:p>
          <a:p>
            <a:pPr lvl="0"/>
            <a:r>
              <a:rPr lang="mn-MN" sz="1400" dirty="0">
                <a:latin typeface="Arial" pitchFamily="34" charset="0"/>
                <a:cs typeface="Arial" pitchFamily="34" charset="0"/>
              </a:rPr>
              <a:t>Зуухны битүүмж сайн </a:t>
            </a:r>
            <a:endParaRPr lang="en-US" sz="1400" dirty="0">
              <a:latin typeface="Arial" pitchFamily="34" charset="0"/>
              <a:cs typeface="Arial" pitchFamily="34" charset="0"/>
            </a:endParaRPr>
          </a:p>
          <a:p>
            <a:pPr lvl="0"/>
            <a:r>
              <a:rPr lang="mn-MN" sz="1400" dirty="0">
                <a:latin typeface="Arial" pitchFamily="34" charset="0"/>
                <a:cs typeface="Arial" pitchFamily="34" charset="0"/>
              </a:rPr>
              <a:t>Дулааны температураа тодорхой хугацаанд барьдаг </a:t>
            </a:r>
            <a:endParaRPr lang="en-US" sz="1400" dirty="0">
              <a:latin typeface="Arial" pitchFamily="34" charset="0"/>
              <a:cs typeface="Arial" pitchFamily="34" charset="0"/>
            </a:endParaRPr>
          </a:p>
          <a:p>
            <a:pPr lvl="0"/>
            <a:r>
              <a:rPr lang="mn-MN" sz="1400" dirty="0">
                <a:latin typeface="Arial" pitchFamily="34" charset="0"/>
                <a:cs typeface="Arial" pitchFamily="34" charset="0"/>
              </a:rPr>
              <a:t>Ашиглалтын зардал бага </a:t>
            </a:r>
            <a:endParaRPr lang="en-US" sz="1400" dirty="0">
              <a:latin typeface="Arial" pitchFamily="34" charset="0"/>
              <a:cs typeface="Arial" pitchFamily="34" charset="0"/>
            </a:endParaRPr>
          </a:p>
          <a:p>
            <a:pPr lvl="0"/>
            <a:r>
              <a:rPr lang="mn-MN" sz="1400" dirty="0">
                <a:latin typeface="Arial" pitchFamily="34" charset="0"/>
                <a:cs typeface="Arial" pitchFamily="34" charset="0"/>
              </a:rPr>
              <a:t>Түлш</a:t>
            </a:r>
            <a:endParaRPr lang="en-US" sz="1400" dirty="0">
              <a:latin typeface="Arial" pitchFamily="34" charset="0"/>
              <a:cs typeface="Arial" pitchFamily="34" charset="0"/>
            </a:endParaRPr>
          </a:p>
          <a:p>
            <a:pPr lvl="1"/>
            <a:r>
              <a:rPr lang="mn-MN" sz="1400" dirty="0">
                <a:latin typeface="Arial" pitchFamily="34" charset="0"/>
                <a:cs typeface="Arial" pitchFamily="34" charset="0"/>
              </a:rPr>
              <a:t>Цахилгаан </a:t>
            </a:r>
            <a:endParaRPr lang="en-US" sz="1400" dirty="0">
              <a:latin typeface="Arial" pitchFamily="34" charset="0"/>
              <a:cs typeface="Arial" pitchFamily="34" charset="0"/>
            </a:endParaRPr>
          </a:p>
          <a:p>
            <a:pPr lvl="1"/>
            <a:r>
              <a:rPr lang="mn-MN" sz="1400" dirty="0">
                <a:latin typeface="Arial" pitchFamily="34" charset="0"/>
                <a:cs typeface="Arial" pitchFamily="34" charset="0"/>
              </a:rPr>
              <a:t>Ус</a:t>
            </a:r>
            <a:endParaRPr lang="en-US" sz="1400" dirty="0">
              <a:latin typeface="Arial" pitchFamily="34" charset="0"/>
              <a:cs typeface="Arial" pitchFamily="34" charset="0"/>
            </a:endParaRPr>
          </a:p>
          <a:p>
            <a:pPr lvl="1"/>
            <a:r>
              <a:rPr lang="mn-MN" sz="1400" dirty="0">
                <a:latin typeface="Arial" pitchFamily="34" charset="0"/>
                <a:cs typeface="Arial" pitchFamily="34" charset="0"/>
              </a:rPr>
              <a:t>Сэлбэг материал </a:t>
            </a:r>
            <a:endParaRPr lang="en-US" sz="1400" dirty="0">
              <a:latin typeface="Arial" pitchFamily="34" charset="0"/>
              <a:cs typeface="Arial" pitchFamily="34" charset="0"/>
            </a:endParaRPr>
          </a:p>
          <a:p>
            <a:r>
              <a:rPr lang="mn-MN" sz="1400" dirty="0">
                <a:latin typeface="Arial" pitchFamily="34" charset="0"/>
                <a:cs typeface="Arial" pitchFamily="34" charset="0"/>
              </a:rPr>
              <a:t> </a:t>
            </a:r>
            <a:endParaRPr lang="en-US" sz="1400" dirty="0">
              <a:latin typeface="Arial" pitchFamily="34" charset="0"/>
              <a:cs typeface="Arial" pitchFamily="34" charset="0"/>
            </a:endParaRPr>
          </a:p>
          <a:p>
            <a:r>
              <a:rPr lang="mn-MN" sz="1400" dirty="0">
                <a:latin typeface="Arial" pitchFamily="34" charset="0"/>
                <a:cs typeface="Arial" pitchFamily="34" charset="0"/>
              </a:rPr>
              <a:t>Халаалтын зууханд шинжлэх ухаан техникийн сүүлийн үеийн ололтуудыг тусгасан ашиглалтын зардал бага, хүний хөдөлмөрийг хөнгөвчилсөн, сэргээгдэх эрчим хүчийг хэрэглэдэг, ашиглалтын хугацаа урттай дулаан үйлдвэрлэдэг техник технологийг нутагшуулах зорилт тавьж ажиллах.</a:t>
            </a:r>
            <a:endParaRPr lang="en-US" sz="1400" dirty="0">
              <a:latin typeface="Arial" pitchFamily="34" charset="0"/>
              <a:cs typeface="Arial" pitchFamily="34" charset="0"/>
            </a:endParaRPr>
          </a:p>
          <a:p>
            <a:endParaRPr lang="en-US" sz="500" dirty="0"/>
          </a:p>
        </p:txBody>
      </p:sp>
    </p:spTree>
    <p:extLst>
      <p:ext uri="{BB962C8B-B14F-4D97-AF65-F5344CB8AC3E}">
        <p14:creationId xmlns:p14="http://schemas.microsoft.com/office/powerpoint/2010/main" xmlns="" val="3213685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008112"/>
          </a:xfrm>
        </p:spPr>
        <p:txBody>
          <a:bodyPr>
            <a:normAutofit fontScale="90000"/>
          </a:bodyPr>
          <a:lstStyle/>
          <a:p>
            <a:pPr algn="ctr"/>
            <a:r>
              <a:rPr lang="mn-MN" sz="2200" dirty="0" smtClean="0">
                <a:solidFill>
                  <a:srgbClr val="00B0F0"/>
                </a:solidFill>
                <a:latin typeface="Arial" pitchFamily="34" charset="0"/>
                <a:cs typeface="Arial" pitchFamily="34" charset="0"/>
              </a:rPr>
              <a:t>Хэсэгчилсэн  инженерийн хангамжийн удирдах газраас агаарын бохирдлыг бууруулахад авах арга хэмжээ, бодлого, чиглэлд оруулах санал</a:t>
            </a:r>
            <a:r>
              <a:rPr lang="mn-MN" sz="2000" dirty="0" smtClean="0">
                <a:solidFill>
                  <a:srgbClr val="00B0F0"/>
                </a:solidFill>
                <a:latin typeface="Arial" pitchFamily="34" charset="0"/>
                <a:cs typeface="Arial" pitchFamily="34" charset="0"/>
              </a:rPr>
              <a:t>: </a:t>
            </a:r>
            <a:endParaRPr lang="en-US" sz="2000" dirty="0">
              <a:solidFill>
                <a:srgbClr val="00B0F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342900" indent="-342900" algn="just">
              <a:buAutoNum type="arabicPeriod"/>
            </a:pPr>
            <a:r>
              <a:rPr lang="mn-MN" sz="1600" dirty="0" smtClean="0">
                <a:latin typeface="Arial" pitchFamily="34" charset="0"/>
                <a:cs typeface="Arial" pitchFamily="34" charset="0"/>
              </a:rPr>
              <a:t>100 </a:t>
            </a:r>
            <a:r>
              <a:rPr lang="mn-MN" sz="1600" dirty="0">
                <a:latin typeface="Arial" pitchFamily="34" charset="0"/>
                <a:cs typeface="Arial" pitchFamily="34" charset="0"/>
              </a:rPr>
              <a:t>кВт</a:t>
            </a:r>
            <a:r>
              <a:rPr lang="en-US" sz="1600" dirty="0">
                <a:latin typeface="Arial" pitchFamily="34" charset="0"/>
                <a:cs typeface="Arial" pitchFamily="34" charset="0"/>
              </a:rPr>
              <a:t> (+</a:t>
            </a:r>
            <a:r>
              <a:rPr lang="mn-MN" sz="1600" dirty="0">
                <a:latin typeface="Arial" pitchFamily="34" charset="0"/>
                <a:cs typeface="Arial" pitchFamily="34" charset="0"/>
              </a:rPr>
              <a:t>,</a:t>
            </a:r>
            <a:r>
              <a:rPr lang="en-US" sz="1600" dirty="0" smtClean="0">
                <a:latin typeface="Arial" pitchFamily="34" charset="0"/>
                <a:cs typeface="Arial" pitchFamily="34" charset="0"/>
              </a:rPr>
              <a:t>-)</a:t>
            </a:r>
            <a:r>
              <a:rPr lang="mn-MN" sz="1600" dirty="0" smtClean="0">
                <a:latin typeface="Arial" pitchFamily="34" charset="0"/>
                <a:cs typeface="Arial" pitchFamily="34" charset="0"/>
              </a:rPr>
              <a:t> хүчин чадалтай нийслэлийн усан халаалтын зуухыг тоо бүртгэлжүүлэн, техник ашиглалтын нэгдсэн бодлого явуулах </a:t>
            </a:r>
          </a:p>
          <a:p>
            <a:pPr marL="342900" indent="-342900" algn="just">
              <a:buAutoNum type="arabicPeriod"/>
            </a:pPr>
            <a:r>
              <a:rPr lang="mn-MN" sz="1600" dirty="0" smtClean="0">
                <a:latin typeface="Arial" pitchFamily="34" charset="0"/>
                <a:cs typeface="Arial" pitchFamily="34" charset="0"/>
              </a:rPr>
              <a:t>Агаарын бохирдлыг бууруулахад Улаанбаатар хотын агаарыг хөдөлгөөнд оруулах төслийн ажлыг  эрдэмтэд, шинжлэх ухааны байгууллагатай хамтран судалгаа шинжилгээний ажлыг эхлүүлэх  </a:t>
            </a:r>
          </a:p>
          <a:p>
            <a:pPr marL="342900" indent="-342900" algn="just">
              <a:buAutoNum type="arabicPeriod"/>
            </a:pPr>
            <a:r>
              <a:rPr lang="mn-MN" sz="1600" dirty="0" smtClean="0">
                <a:latin typeface="Arial" pitchFamily="34" charset="0"/>
                <a:cs typeface="Arial" pitchFamily="34" charset="0"/>
              </a:rPr>
              <a:t>Нийслэлд шинээр суурилуулан ашиглалтан оруулах усан халаалтын бүх зуухнуудад мөн техникийн шаардлагыг хэрхэн хангаж байгаа талаар тодорхойлолтыг авч байх. </a:t>
            </a:r>
          </a:p>
          <a:p>
            <a:pPr marL="342900" indent="-342900" algn="just">
              <a:buAutoNum type="arabicPeriod"/>
            </a:pPr>
            <a:r>
              <a:rPr lang="mn-MN" sz="1600" dirty="0" smtClean="0">
                <a:latin typeface="Arial" pitchFamily="34" charset="0"/>
                <a:cs typeface="Arial" pitchFamily="34" charset="0"/>
              </a:rPr>
              <a:t>Монгол Улсын хилээр импортлон Улаанбаатар хотод шинээр суурилуулах бүх усан халаалтын зуухнуудад мэргэжлийн байгууллагаар техникийн шаардлага хангаж буй талаар  тодорхойлолтыг үндэслэн гаалийн татвараас чөлөөлдөг болгох:</a:t>
            </a:r>
          </a:p>
          <a:p>
            <a:pPr marL="0" indent="0" algn="just">
              <a:buNone/>
            </a:pPr>
            <a:r>
              <a:rPr lang="mn-MN" sz="1600" dirty="0" smtClean="0">
                <a:latin typeface="Arial" pitchFamily="34" charset="0"/>
                <a:cs typeface="Arial" pitchFamily="34" charset="0"/>
              </a:rPr>
              <a:t>              - Дээрх ажлыг хэрэгжүүлэхэд засгийн газраас шуурхай шийдвэр гаргаж өгөх</a:t>
            </a:r>
          </a:p>
          <a:p>
            <a:pPr marL="342900" indent="-342900" algn="just">
              <a:buFont typeface="+mj-lt"/>
              <a:buAutoNum type="arabicPeriod"/>
            </a:pPr>
            <a:endParaRPr lang="mn-MN" sz="1600" dirty="0" smtClean="0">
              <a:latin typeface="Arial" pitchFamily="34" charset="0"/>
              <a:cs typeface="Arial" pitchFamily="34" charset="0"/>
            </a:endParaRPr>
          </a:p>
          <a:p>
            <a:pPr marL="342900" indent="-342900" algn="just">
              <a:buAutoNum type="arabicPeriod"/>
            </a:pPr>
            <a:endParaRPr lang="mn-MN" sz="1600" dirty="0" smtClean="0">
              <a:latin typeface="Arial" pitchFamily="34" charset="0"/>
              <a:cs typeface="Arial" pitchFamily="34" charset="0"/>
            </a:endParaRPr>
          </a:p>
          <a:p>
            <a:pPr marL="342900" indent="-342900">
              <a:buAutoNum type="arabicPeriod"/>
            </a:pPr>
            <a:endParaRPr lang="en-US" sz="1400" dirty="0">
              <a:latin typeface="Arial" pitchFamily="34" charset="0"/>
              <a:cs typeface="Arial" pitchFamily="34" charset="0"/>
            </a:endParaRPr>
          </a:p>
        </p:txBody>
      </p:sp>
    </p:spTree>
    <p:extLst>
      <p:ext uri="{BB962C8B-B14F-4D97-AF65-F5344CB8AC3E}">
        <p14:creationId xmlns:p14="http://schemas.microsoft.com/office/powerpoint/2010/main" xmlns="" val="1920092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1143000"/>
          </a:xfrm>
        </p:spPr>
        <p:txBody>
          <a:bodyPr>
            <a:normAutofit/>
          </a:bodyPr>
          <a:lstStyle/>
          <a:p>
            <a:pPr algn="ctr"/>
            <a:r>
              <a:rPr lang="mn-MN" sz="2400" dirty="0" smtClean="0">
                <a:solidFill>
                  <a:srgbClr val="00B0F0"/>
                </a:solidFill>
                <a:latin typeface="Arial" pitchFamily="34" charset="0"/>
                <a:cs typeface="Arial" pitchFamily="34" charset="0"/>
              </a:rPr>
              <a:t>Төр засгаас нийслэлийн </a:t>
            </a:r>
            <a:r>
              <a:rPr lang="mn-MN" sz="2400" dirty="0">
                <a:solidFill>
                  <a:srgbClr val="00B0F0"/>
                </a:solidFill>
                <a:latin typeface="Arial" pitchFamily="34" charset="0"/>
                <a:cs typeface="Arial" pitchFamily="34" charset="0"/>
              </a:rPr>
              <a:t>агаарын бохирдлыг бууруулахад </a:t>
            </a:r>
            <a:r>
              <a:rPr lang="mn-MN" sz="2400" dirty="0" smtClean="0">
                <a:solidFill>
                  <a:srgbClr val="00B0F0"/>
                </a:solidFill>
                <a:latin typeface="Arial" pitchFamily="34" charset="0"/>
                <a:cs typeface="Arial" pitchFamily="34" charset="0"/>
              </a:rPr>
              <a:t>богино, дунд хугацааны хөтөлбөрийг хэрэгжүүлэх. Үүнд: </a:t>
            </a:r>
            <a:endParaRPr lang="en-US" sz="2400" dirty="0">
              <a:solidFill>
                <a:srgbClr val="00B0F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10000"/>
          </a:bodyPr>
          <a:lstStyle/>
          <a:p>
            <a:pPr marL="0" indent="0" algn="just">
              <a:spcBef>
                <a:spcPts val="0"/>
              </a:spcBef>
              <a:buNone/>
            </a:pPr>
            <a:r>
              <a:rPr lang="mn-MN" sz="2400" b="1" i="1" dirty="0" smtClean="0">
                <a:latin typeface="Arial" pitchFamily="34" charset="0"/>
                <a:cs typeface="Arial" pitchFamily="34" charset="0"/>
              </a:rPr>
              <a:t>Богино хугацаанд төрийн бодлого болгон хэрэгжүүлэх ажил:</a:t>
            </a:r>
          </a:p>
          <a:p>
            <a:pPr algn="just">
              <a:spcBef>
                <a:spcPts val="0"/>
              </a:spcBef>
              <a:buFont typeface="Wingdings" pitchFamily="2" charset="2"/>
              <a:buChar char="Ø"/>
            </a:pPr>
            <a:r>
              <a:rPr lang="mn-MN" sz="2800" dirty="0" smtClean="0">
                <a:latin typeface="Arial" pitchFamily="34" charset="0"/>
                <a:cs typeface="Arial" pitchFamily="34" charset="0"/>
              </a:rPr>
              <a:t>100кВт-ын бага ба дунд хүчин чадлын айл өрх,  </a:t>
            </a:r>
            <a:r>
              <a:rPr lang="mn-MN" sz="2800" dirty="0">
                <a:latin typeface="Arial" pitchFamily="34" charset="0"/>
                <a:cs typeface="Arial" pitchFamily="34" charset="0"/>
              </a:rPr>
              <a:t>албан байгууллага, сургууль цэцэрлэгийн энгийн</a:t>
            </a:r>
            <a:r>
              <a:rPr lang="mn-MN" sz="2800" dirty="0" smtClean="0">
                <a:latin typeface="Arial" pitchFamily="34" charset="0"/>
                <a:cs typeface="Arial" pitchFamily="34" charset="0"/>
              </a:rPr>
              <a:t>, </a:t>
            </a:r>
            <a:r>
              <a:rPr lang="mn-MN" sz="2800" dirty="0">
                <a:latin typeface="Arial" pitchFamily="34" charset="0"/>
                <a:cs typeface="Arial" pitchFamily="34" charset="0"/>
              </a:rPr>
              <a:t>ханан, усан халаалттай зуухнуудыг </a:t>
            </a:r>
            <a:r>
              <a:rPr lang="mn-MN" sz="2800" dirty="0" smtClean="0">
                <a:latin typeface="Arial" pitchFamily="34" charset="0"/>
                <a:cs typeface="Arial" pitchFamily="34" charset="0"/>
              </a:rPr>
              <a:t>солихдоо шаардлага тавьж, стандартыг мөрдүүлж ажиллах</a:t>
            </a:r>
          </a:p>
          <a:p>
            <a:pPr algn="just">
              <a:spcBef>
                <a:spcPts val="0"/>
              </a:spcBef>
              <a:buFont typeface="Wingdings" pitchFamily="2" charset="2"/>
              <a:buChar char="Ø"/>
            </a:pPr>
            <a:r>
              <a:rPr lang="mn-MN" sz="2800" dirty="0" smtClean="0">
                <a:latin typeface="Arial" pitchFamily="34" charset="0"/>
                <a:cs typeface="Arial" pitchFamily="34" charset="0"/>
              </a:rPr>
              <a:t>Гэр хорооллын 100 кВт-аас дээш чадлын сургууль, цэцэрлэг, өрхийн эмнэлэг, цагдаа гэх мэт нэг дор байрлалтай байгууллагуудыг нэг дулааны эх үүсвэрээр хангаж гэр хорооллын дахин төлөвлөлт, газар шинээр зохион байгуулах төсөл хөтөлбөрт хамруулах, уялдуулах</a:t>
            </a:r>
          </a:p>
          <a:p>
            <a:pPr algn="just">
              <a:spcBef>
                <a:spcPts val="0"/>
              </a:spcBef>
              <a:buFont typeface="Wingdings" pitchFamily="2" charset="2"/>
              <a:buChar char="Ø"/>
            </a:pPr>
            <a:r>
              <a:rPr lang="mn-MN" sz="2800" dirty="0" smtClean="0">
                <a:latin typeface="Arial" pitchFamily="34" charset="0"/>
                <a:cs typeface="Arial" pitchFamily="34" charset="0"/>
              </a:rPr>
              <a:t>500</a:t>
            </a:r>
            <a:r>
              <a:rPr lang="en-US" sz="2800" dirty="0" smtClean="0">
                <a:latin typeface="Arial" pitchFamily="34" charset="0"/>
                <a:cs typeface="Arial" pitchFamily="34" charset="0"/>
              </a:rPr>
              <a:t>:1</a:t>
            </a:r>
            <a:r>
              <a:rPr lang="mn-MN" sz="2800" dirty="0" smtClean="0">
                <a:latin typeface="Arial" pitchFamily="34" charset="0"/>
                <a:cs typeface="Arial" pitchFamily="34" charset="0"/>
              </a:rPr>
              <a:t> дулааны эх үүсвэр гэсэн төсөл хөтөлбөр хэрэгжүүлэх </a:t>
            </a:r>
            <a:r>
              <a:rPr lang="en-US" sz="2800" dirty="0" smtClean="0">
                <a:latin typeface="Arial" pitchFamily="34" charset="0"/>
                <a:cs typeface="Arial" pitchFamily="34" charset="0"/>
              </a:rPr>
              <a:t>(</a:t>
            </a:r>
            <a:r>
              <a:rPr lang="mn-MN" sz="2800" dirty="0" smtClean="0">
                <a:latin typeface="Arial" pitchFamily="34" charset="0"/>
                <a:cs typeface="Arial" pitchFamily="34" charset="0"/>
              </a:rPr>
              <a:t>500 айлын янданг 1 яндан болгох</a:t>
            </a:r>
            <a:r>
              <a:rPr lang="en-US" sz="2800" dirty="0" smtClean="0">
                <a:latin typeface="Arial" pitchFamily="34" charset="0"/>
                <a:cs typeface="Arial" pitchFamily="34" charset="0"/>
              </a:rPr>
              <a:t>)</a:t>
            </a:r>
            <a:endParaRPr lang="mn-MN" sz="2800" dirty="0" smtClean="0">
              <a:latin typeface="Arial" pitchFamily="34" charset="0"/>
              <a:cs typeface="Arial" pitchFamily="34" charset="0"/>
            </a:endParaRPr>
          </a:p>
          <a:p>
            <a:pPr algn="just">
              <a:spcBef>
                <a:spcPts val="0"/>
              </a:spcBef>
              <a:buFont typeface="Wingdings" pitchFamily="2" charset="2"/>
              <a:buChar char="Ø"/>
            </a:pPr>
            <a:endParaRPr lang="mn-MN" sz="2800" dirty="0" smtClean="0">
              <a:latin typeface="Arial" pitchFamily="34" charset="0"/>
              <a:cs typeface="Arial" pitchFamily="34" charset="0"/>
            </a:endParaRPr>
          </a:p>
        </p:txBody>
      </p:sp>
    </p:spTree>
    <p:extLst>
      <p:ext uri="{BB962C8B-B14F-4D97-AF65-F5344CB8AC3E}">
        <p14:creationId xmlns:p14="http://schemas.microsoft.com/office/powerpoint/2010/main" xmlns="" val="903322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2800" dirty="0" smtClean="0">
                <a:solidFill>
                  <a:srgbClr val="00B0F0"/>
                </a:solidFill>
                <a:latin typeface="Arial" pitchFamily="34" charset="0"/>
                <a:cs typeface="Arial" pitchFamily="34" charset="0"/>
              </a:rPr>
              <a:t>Дунд хугацаанд хэрэгжүүлэх арга хэмжээ </a:t>
            </a:r>
            <a:br>
              <a:rPr lang="mn-MN" sz="2800" dirty="0" smtClean="0">
                <a:solidFill>
                  <a:srgbClr val="00B0F0"/>
                </a:solidFill>
                <a:latin typeface="Arial" pitchFamily="34" charset="0"/>
                <a:cs typeface="Arial" pitchFamily="34" charset="0"/>
              </a:rPr>
            </a:br>
            <a:endParaRPr lang="en-US" sz="2800" dirty="0">
              <a:solidFill>
                <a:srgbClr val="00B0F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mn-MN" sz="2400" dirty="0" smtClean="0">
                <a:latin typeface="Arial" pitchFamily="34" charset="0"/>
                <a:cs typeface="Arial" pitchFamily="34" charset="0"/>
              </a:rPr>
              <a:t>Төвлөрсөн дулаан хангамжийг сайжруулах арга зам, гэр хороололд хэсэгчилсэн дулааны эх үүсвэрүүдийн шийдлийг боловсронгуй болгох, шинэ техник технологи нэвтрүүлэх ТЭЗҮ боловсруулах судалгаа хийх ажлыг эхлүүлэх </a:t>
            </a:r>
          </a:p>
          <a:p>
            <a:pPr algn="just">
              <a:buFont typeface="Wingdings" pitchFamily="2" charset="2"/>
              <a:buChar char="Ø"/>
            </a:pPr>
            <a:r>
              <a:rPr lang="mn-MN" sz="2400" dirty="0" smtClean="0">
                <a:latin typeface="Arial" pitchFamily="34" charset="0"/>
                <a:cs typeface="Arial" pitchFamily="34" charset="0"/>
              </a:rPr>
              <a:t>Нийслэлийн Засаг даргын мөрийн хөтөлбөр гэр хорооллын дахин төлөвлөлт, газар шинэ зохион байгуулалтын  төсөл хөтөлбөрийг цогц хэлбэрээр хэрэгжүүлэн, шийдвэрлэх</a:t>
            </a:r>
          </a:p>
          <a:p>
            <a:pPr marL="0" indent="0" algn="just">
              <a:buNone/>
            </a:pPr>
            <a:endParaRPr lang="mn-MN" sz="2400" dirty="0" smtClean="0">
              <a:latin typeface="Arial" pitchFamily="34" charset="0"/>
              <a:cs typeface="Arial" pitchFamily="34" charset="0"/>
            </a:endParaRPr>
          </a:p>
        </p:txBody>
      </p:sp>
    </p:spTree>
    <p:extLst>
      <p:ext uri="{BB962C8B-B14F-4D97-AF65-F5344CB8AC3E}">
        <p14:creationId xmlns:p14="http://schemas.microsoft.com/office/powerpoint/2010/main" xmlns="" val="1827506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268760"/>
            <a:ext cx="7543800" cy="3886200"/>
          </a:xfrm>
        </p:spPr>
        <p:txBody>
          <a:bodyPr>
            <a:normAutofit/>
          </a:bodyPr>
          <a:lstStyle/>
          <a:p>
            <a:pPr marL="0" indent="0" algn="ctr">
              <a:buNone/>
            </a:pPr>
            <a:r>
              <a:rPr lang="mn-MN" sz="4400" dirty="0" smtClean="0">
                <a:solidFill>
                  <a:srgbClr val="0070C0"/>
                </a:solidFill>
                <a:latin typeface="Arial" pitchFamily="34" charset="0"/>
                <a:cs typeface="Arial" pitchFamily="34" charset="0"/>
              </a:rPr>
              <a:t>Анхаарал тавьсанд баярлалаа </a:t>
            </a:r>
            <a:endParaRPr lang="en-US" sz="4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xmlns="" val="1589128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208" y="764704"/>
            <a:ext cx="8229600" cy="782960"/>
          </a:xfrm>
        </p:spPr>
        <p:txBody>
          <a:bodyPr>
            <a:normAutofit/>
          </a:bodyPr>
          <a:lstStyle/>
          <a:p>
            <a:pPr algn="ctr"/>
            <a:r>
              <a:rPr lang="mn-MN" sz="2000" dirty="0" smtClean="0">
                <a:latin typeface="Arial" pitchFamily="34" charset="0"/>
                <a:cs typeface="Arial" pitchFamily="34" charset="0"/>
              </a:rPr>
              <a:t>Нийслэлийн хэмжээнд 100кВт-аас дээш дулааны эрчим хүч үйлдвэрлэж буй усан халаалтын зуухны судалгаа  </a:t>
            </a:r>
            <a:endParaRPr lang="en-US" sz="20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76928902"/>
              </p:ext>
            </p:extLst>
          </p:nvPr>
        </p:nvGraphicFramePr>
        <p:xfrm>
          <a:off x="323528" y="1700808"/>
          <a:ext cx="8424936" cy="4104455"/>
        </p:xfrm>
        <a:graphic>
          <a:graphicData uri="http://schemas.openxmlformats.org/drawingml/2006/table">
            <a:tbl>
              <a:tblPr firstRow="1" bandRow="1">
                <a:tableStyleId>{5C22544A-7EE6-4342-B048-85BDC9FD1C3A}</a:tableStyleId>
              </a:tblPr>
              <a:tblGrid>
                <a:gridCol w="2258985"/>
                <a:gridCol w="2553840"/>
                <a:gridCol w="1883279"/>
                <a:gridCol w="1728832"/>
              </a:tblGrid>
              <a:tr h="689182">
                <a:tc>
                  <a:txBody>
                    <a:bodyPr/>
                    <a:lstStyle/>
                    <a:p>
                      <a:pPr algn="ctr"/>
                      <a:r>
                        <a:rPr lang="mn-MN" sz="1400" b="0" dirty="0" smtClean="0">
                          <a:latin typeface="Arial" pitchFamily="34" charset="0"/>
                          <a:cs typeface="Arial" pitchFamily="34" charset="0"/>
                        </a:rPr>
                        <a:t>Дүүргийн нэр </a:t>
                      </a:r>
                      <a:endParaRPr lang="en-US" sz="1400" b="0" dirty="0">
                        <a:latin typeface="Arial" pitchFamily="34" charset="0"/>
                        <a:cs typeface="Arial" pitchFamily="34" charset="0"/>
                      </a:endParaRPr>
                    </a:p>
                  </a:txBody>
                  <a:tcPr anchor="ctr"/>
                </a:tc>
                <a:tc>
                  <a:txBody>
                    <a:bodyPr/>
                    <a:lstStyle/>
                    <a:p>
                      <a:pPr algn="ctr"/>
                      <a:r>
                        <a:rPr lang="mn-MN" sz="1400" b="0" dirty="0" smtClean="0">
                          <a:latin typeface="Arial" pitchFamily="34" charset="0"/>
                          <a:cs typeface="Arial" pitchFamily="34" charset="0"/>
                        </a:rPr>
                        <a:t>Зуухны байгууламжийн тоо </a:t>
                      </a:r>
                      <a:endParaRPr lang="en-US" sz="1400" b="0" dirty="0">
                        <a:latin typeface="Arial" pitchFamily="34" charset="0"/>
                        <a:cs typeface="Arial" pitchFamily="34" charset="0"/>
                      </a:endParaRPr>
                    </a:p>
                  </a:txBody>
                  <a:tcPr anchor="ctr"/>
                </a:tc>
                <a:tc>
                  <a:txBody>
                    <a:bodyPr/>
                    <a:lstStyle/>
                    <a:p>
                      <a:pPr algn="ctr"/>
                      <a:r>
                        <a:rPr lang="mn-MN" sz="1400" b="0" dirty="0" smtClean="0">
                          <a:latin typeface="Arial" pitchFamily="34" charset="0"/>
                          <a:cs typeface="Arial" pitchFamily="34" charset="0"/>
                        </a:rPr>
                        <a:t>Зуухны</a:t>
                      </a:r>
                      <a:r>
                        <a:rPr lang="mn-MN" sz="1400" b="0" baseline="0" dirty="0" smtClean="0">
                          <a:latin typeface="Arial" pitchFamily="34" charset="0"/>
                          <a:cs typeface="Arial" pitchFamily="34" charset="0"/>
                        </a:rPr>
                        <a:t> тоо</a:t>
                      </a:r>
                      <a:r>
                        <a:rPr lang="mn-MN" sz="1400" b="0" dirty="0" smtClean="0">
                          <a:latin typeface="Arial" pitchFamily="34" charset="0"/>
                          <a:cs typeface="Arial" pitchFamily="34" charset="0"/>
                        </a:rPr>
                        <a:t> </a:t>
                      </a:r>
                      <a:endParaRPr lang="en-US" sz="1400" b="0" dirty="0">
                        <a:latin typeface="Arial" pitchFamily="34" charset="0"/>
                        <a:cs typeface="Arial" pitchFamily="34" charset="0"/>
                      </a:endParaRPr>
                    </a:p>
                  </a:txBody>
                  <a:tcPr anchor="ctr"/>
                </a:tc>
                <a:tc>
                  <a:txBody>
                    <a:bodyPr/>
                    <a:lstStyle/>
                    <a:p>
                      <a:pPr algn="ctr"/>
                      <a:r>
                        <a:rPr lang="mn-MN" sz="1400" b="0" dirty="0" smtClean="0">
                          <a:latin typeface="Arial" pitchFamily="34" charset="0"/>
                          <a:cs typeface="Arial" pitchFamily="34" charset="0"/>
                        </a:rPr>
                        <a:t>Жилийн нүүрсний хэрэглээ тн </a:t>
                      </a:r>
                      <a:endParaRPr lang="en-US" sz="1400" b="0" dirty="0">
                        <a:latin typeface="Arial" pitchFamily="34" charset="0"/>
                        <a:cs typeface="Arial" pitchFamily="34" charset="0"/>
                      </a:endParaRPr>
                    </a:p>
                  </a:txBody>
                  <a:tcPr anchor="ctr"/>
                </a:tc>
              </a:tr>
              <a:tr h="476954">
                <a:tc>
                  <a:txBody>
                    <a:bodyPr/>
                    <a:lstStyle/>
                    <a:p>
                      <a:r>
                        <a:rPr lang="mn-MN" sz="1800" dirty="0" smtClean="0">
                          <a:latin typeface="Arial" pitchFamily="34" charset="0"/>
                          <a:cs typeface="Arial" pitchFamily="34" charset="0"/>
                        </a:rPr>
                        <a:t>Баянзүрх</a:t>
                      </a:r>
                      <a:endParaRPr lang="en-US" sz="18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38</a:t>
                      </a:r>
                      <a:endParaRPr lang="en-US" sz="1400" dirty="0">
                        <a:latin typeface="Arial" pitchFamily="34" charset="0"/>
                        <a:cs typeface="Arial" pitchFamily="34" charset="0"/>
                      </a:endParaRPr>
                    </a:p>
                  </a:txBody>
                  <a:tcPr anchor="ctr"/>
                </a:tc>
                <a:tc>
                  <a:txBody>
                    <a:bodyPr/>
                    <a:lstStyle/>
                    <a:p>
                      <a:pPr algn="ctr"/>
                      <a:r>
                        <a:rPr lang="mn-MN" sz="1400" dirty="0" smtClean="0">
                          <a:latin typeface="Arial" pitchFamily="34" charset="0"/>
                          <a:cs typeface="Arial" pitchFamily="34" charset="0"/>
                        </a:rPr>
                        <a:t>83</a:t>
                      </a:r>
                      <a:endParaRPr lang="en-US" sz="1400" dirty="0">
                        <a:latin typeface="Arial" pitchFamily="34" charset="0"/>
                        <a:cs typeface="Arial" pitchFamily="34" charset="0"/>
                      </a:endParaRPr>
                    </a:p>
                  </a:txBody>
                  <a:tcPr anchor="ctr"/>
                </a:tc>
                <a:tc>
                  <a:txBody>
                    <a:bodyPr/>
                    <a:lstStyle/>
                    <a:p>
                      <a:pPr algn="ctr"/>
                      <a:r>
                        <a:rPr lang="en-US" sz="1400" dirty="0" smtClean="0">
                          <a:latin typeface="Arial" pitchFamily="34" charset="0"/>
                          <a:cs typeface="Arial" pitchFamily="34" charset="0"/>
                        </a:rPr>
                        <a:t>53652</a:t>
                      </a:r>
                      <a:endParaRPr lang="en-US" sz="1400" dirty="0">
                        <a:latin typeface="Arial" pitchFamily="34" charset="0"/>
                        <a:cs typeface="Arial" pitchFamily="34" charset="0"/>
                      </a:endParaRPr>
                    </a:p>
                  </a:txBody>
                  <a:tcPr anchor="ctr"/>
                </a:tc>
              </a:tr>
              <a:tr h="492273">
                <a:tc>
                  <a:txBody>
                    <a:bodyPr/>
                    <a:lstStyle/>
                    <a:p>
                      <a:r>
                        <a:rPr lang="mn-MN" sz="2000" dirty="0" smtClean="0">
                          <a:latin typeface="Arial" pitchFamily="34" charset="0"/>
                          <a:cs typeface="Arial" pitchFamily="34" charset="0"/>
                        </a:rPr>
                        <a:t>Баянгол</a:t>
                      </a:r>
                      <a:endParaRPr lang="en-US" sz="20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5</a:t>
                      </a:r>
                      <a:endParaRPr lang="en-US" sz="1400" dirty="0">
                        <a:latin typeface="Arial" pitchFamily="34" charset="0"/>
                        <a:cs typeface="Arial" pitchFamily="34" charset="0"/>
                      </a:endParaRPr>
                    </a:p>
                  </a:txBody>
                  <a:tcPr anchor="ctr"/>
                </a:tc>
                <a:tc>
                  <a:txBody>
                    <a:bodyPr/>
                    <a:lstStyle/>
                    <a:p>
                      <a:pPr algn="ctr"/>
                      <a:r>
                        <a:rPr lang="mn-MN" sz="1400" dirty="0" smtClean="0">
                          <a:latin typeface="Arial" pitchFamily="34" charset="0"/>
                          <a:cs typeface="Arial" pitchFamily="34" charset="0"/>
                        </a:rPr>
                        <a:t>7</a:t>
                      </a:r>
                      <a:endParaRPr lang="en-US" sz="1400" dirty="0">
                        <a:latin typeface="Arial" pitchFamily="34" charset="0"/>
                        <a:cs typeface="Arial" pitchFamily="34" charset="0"/>
                      </a:endParaRPr>
                    </a:p>
                  </a:txBody>
                  <a:tcPr anchor="ctr"/>
                </a:tc>
                <a:tc>
                  <a:txBody>
                    <a:bodyPr/>
                    <a:lstStyle/>
                    <a:p>
                      <a:pPr algn="ctr"/>
                      <a:r>
                        <a:rPr lang="en-US" sz="1400" dirty="0" smtClean="0">
                          <a:latin typeface="Arial" pitchFamily="34" charset="0"/>
                          <a:cs typeface="Arial" pitchFamily="34" charset="0"/>
                        </a:rPr>
                        <a:t>1897</a:t>
                      </a:r>
                      <a:endParaRPr lang="en-US" sz="1400" dirty="0">
                        <a:latin typeface="Arial" pitchFamily="34" charset="0"/>
                        <a:cs typeface="Arial" pitchFamily="34" charset="0"/>
                      </a:endParaRPr>
                    </a:p>
                  </a:txBody>
                  <a:tcPr anchor="ctr"/>
                </a:tc>
              </a:tr>
              <a:tr h="492273">
                <a:tc>
                  <a:txBody>
                    <a:bodyPr/>
                    <a:lstStyle/>
                    <a:p>
                      <a:r>
                        <a:rPr lang="mn-MN" sz="1600" dirty="0" smtClean="0">
                          <a:latin typeface="Arial" pitchFamily="34" charset="0"/>
                          <a:cs typeface="Arial" pitchFamily="34" charset="0"/>
                        </a:rPr>
                        <a:t>Сонгинохайрхан </a:t>
                      </a:r>
                      <a:endParaRPr lang="en-US" sz="16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17</a:t>
                      </a:r>
                      <a:endParaRPr lang="en-US" sz="1400" dirty="0">
                        <a:latin typeface="Arial" pitchFamily="34" charset="0"/>
                        <a:cs typeface="Arial" pitchFamily="34" charset="0"/>
                      </a:endParaRPr>
                    </a:p>
                  </a:txBody>
                  <a:tcPr anchor="ctr"/>
                </a:tc>
                <a:tc>
                  <a:txBody>
                    <a:bodyPr/>
                    <a:lstStyle/>
                    <a:p>
                      <a:pPr algn="ctr"/>
                      <a:r>
                        <a:rPr lang="mn-MN" sz="1400" dirty="0" smtClean="0">
                          <a:latin typeface="Arial" pitchFamily="34" charset="0"/>
                          <a:cs typeface="Arial" pitchFamily="34" charset="0"/>
                        </a:rPr>
                        <a:t>36</a:t>
                      </a:r>
                      <a:endParaRPr lang="en-US" sz="1400" dirty="0">
                        <a:latin typeface="Arial" pitchFamily="34" charset="0"/>
                        <a:cs typeface="Arial" pitchFamily="34" charset="0"/>
                      </a:endParaRPr>
                    </a:p>
                  </a:txBody>
                  <a:tcPr anchor="ctr"/>
                </a:tc>
                <a:tc>
                  <a:txBody>
                    <a:bodyPr/>
                    <a:lstStyle/>
                    <a:p>
                      <a:pPr algn="ctr"/>
                      <a:r>
                        <a:rPr lang="en-US" sz="1400" dirty="0" smtClean="0">
                          <a:latin typeface="Arial" pitchFamily="34" charset="0"/>
                          <a:cs typeface="Arial" pitchFamily="34" charset="0"/>
                        </a:rPr>
                        <a:t>33156</a:t>
                      </a:r>
                      <a:endParaRPr lang="en-US" sz="1400" dirty="0">
                        <a:latin typeface="Arial" pitchFamily="34" charset="0"/>
                        <a:cs typeface="Arial" pitchFamily="34" charset="0"/>
                      </a:endParaRPr>
                    </a:p>
                  </a:txBody>
                  <a:tcPr anchor="ctr"/>
                </a:tc>
              </a:tr>
              <a:tr h="492273">
                <a:tc>
                  <a:txBody>
                    <a:bodyPr/>
                    <a:lstStyle/>
                    <a:p>
                      <a:r>
                        <a:rPr lang="mn-MN" sz="1600" dirty="0" smtClean="0">
                          <a:latin typeface="Arial" pitchFamily="34" charset="0"/>
                          <a:cs typeface="Arial" pitchFamily="34" charset="0"/>
                        </a:rPr>
                        <a:t>Сүхбаатар</a:t>
                      </a:r>
                      <a:r>
                        <a:rPr lang="mn-MN" sz="1600" baseline="0" dirty="0" smtClean="0">
                          <a:latin typeface="Arial" pitchFamily="34" charset="0"/>
                          <a:cs typeface="Arial" pitchFamily="34" charset="0"/>
                        </a:rPr>
                        <a:t> </a:t>
                      </a:r>
                      <a:endParaRPr lang="en-US" sz="16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11</a:t>
                      </a:r>
                      <a:endParaRPr lang="en-US" sz="1400" dirty="0">
                        <a:latin typeface="Arial" pitchFamily="34" charset="0"/>
                        <a:cs typeface="Arial" pitchFamily="34" charset="0"/>
                      </a:endParaRPr>
                    </a:p>
                  </a:txBody>
                  <a:tcPr anchor="ctr"/>
                </a:tc>
                <a:tc>
                  <a:txBody>
                    <a:bodyPr/>
                    <a:lstStyle/>
                    <a:p>
                      <a:pPr algn="ctr"/>
                      <a:r>
                        <a:rPr lang="mn-MN" sz="1400" dirty="0" smtClean="0">
                          <a:latin typeface="Arial" pitchFamily="34" charset="0"/>
                          <a:cs typeface="Arial" pitchFamily="34" charset="0"/>
                        </a:rPr>
                        <a:t>17</a:t>
                      </a:r>
                      <a:endParaRPr lang="en-US" sz="1400" dirty="0">
                        <a:latin typeface="Arial" pitchFamily="34" charset="0"/>
                        <a:cs typeface="Arial" pitchFamily="34" charset="0"/>
                      </a:endParaRPr>
                    </a:p>
                  </a:txBody>
                  <a:tcPr anchor="ctr"/>
                </a:tc>
                <a:tc>
                  <a:txBody>
                    <a:bodyPr/>
                    <a:lstStyle/>
                    <a:p>
                      <a:pPr algn="ctr"/>
                      <a:r>
                        <a:rPr lang="en-US" sz="1400" dirty="0" smtClean="0">
                          <a:latin typeface="Arial" pitchFamily="34" charset="0"/>
                          <a:cs typeface="Arial" pitchFamily="34" charset="0"/>
                        </a:rPr>
                        <a:t>9739</a:t>
                      </a:r>
                      <a:endParaRPr lang="en-US" sz="1400" dirty="0">
                        <a:latin typeface="Arial" pitchFamily="34" charset="0"/>
                        <a:cs typeface="Arial" pitchFamily="34" charset="0"/>
                      </a:endParaRPr>
                    </a:p>
                  </a:txBody>
                  <a:tcPr anchor="ctr"/>
                </a:tc>
              </a:tr>
              <a:tr h="492273">
                <a:tc>
                  <a:txBody>
                    <a:bodyPr/>
                    <a:lstStyle/>
                    <a:p>
                      <a:r>
                        <a:rPr lang="mn-MN" sz="1600" dirty="0" smtClean="0">
                          <a:latin typeface="Arial" pitchFamily="34" charset="0"/>
                          <a:cs typeface="Arial" pitchFamily="34" charset="0"/>
                        </a:rPr>
                        <a:t>Чингэлтэй </a:t>
                      </a:r>
                      <a:endParaRPr lang="en-US" sz="16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2</a:t>
                      </a:r>
                      <a:r>
                        <a:rPr lang="mn-MN" sz="1400" dirty="0" smtClean="0">
                          <a:latin typeface="Arial" pitchFamily="34" charset="0"/>
                          <a:cs typeface="Arial" pitchFamily="34" charset="0"/>
                        </a:rPr>
                        <a:t>4</a:t>
                      </a:r>
                      <a:endParaRPr lang="en-US" sz="1400" dirty="0">
                        <a:latin typeface="Arial" pitchFamily="34" charset="0"/>
                        <a:cs typeface="Arial" pitchFamily="34" charset="0"/>
                      </a:endParaRPr>
                    </a:p>
                  </a:txBody>
                  <a:tcPr anchor="ctr"/>
                </a:tc>
                <a:tc>
                  <a:txBody>
                    <a:bodyPr/>
                    <a:lstStyle/>
                    <a:p>
                      <a:pPr algn="ctr"/>
                      <a:r>
                        <a:rPr lang="mn-MN" sz="1400" dirty="0" smtClean="0">
                          <a:latin typeface="Arial" pitchFamily="34" charset="0"/>
                          <a:cs typeface="Arial" pitchFamily="34" charset="0"/>
                        </a:rPr>
                        <a:t>26</a:t>
                      </a:r>
                      <a:endParaRPr lang="en-US" sz="1400" dirty="0">
                        <a:latin typeface="Arial" pitchFamily="34" charset="0"/>
                        <a:cs typeface="Arial" pitchFamily="34" charset="0"/>
                      </a:endParaRPr>
                    </a:p>
                  </a:txBody>
                  <a:tcPr anchor="ctr"/>
                </a:tc>
                <a:tc>
                  <a:txBody>
                    <a:bodyPr/>
                    <a:lstStyle/>
                    <a:p>
                      <a:pPr algn="ctr"/>
                      <a:r>
                        <a:rPr lang="en-US" sz="1400" dirty="0" smtClean="0">
                          <a:latin typeface="Arial" pitchFamily="34" charset="0"/>
                          <a:cs typeface="Arial" pitchFamily="34" charset="0"/>
                        </a:rPr>
                        <a:t>28542</a:t>
                      </a:r>
                      <a:endParaRPr lang="en-US" sz="1400" dirty="0">
                        <a:latin typeface="Arial" pitchFamily="34" charset="0"/>
                        <a:cs typeface="Arial" pitchFamily="34" charset="0"/>
                      </a:endParaRPr>
                    </a:p>
                  </a:txBody>
                  <a:tcPr anchor="ctr"/>
                </a:tc>
              </a:tr>
              <a:tr h="492273">
                <a:tc>
                  <a:txBody>
                    <a:bodyPr/>
                    <a:lstStyle/>
                    <a:p>
                      <a:r>
                        <a:rPr lang="mn-MN" sz="1600" dirty="0" smtClean="0">
                          <a:latin typeface="Arial" pitchFamily="34" charset="0"/>
                          <a:cs typeface="Arial" pitchFamily="34" charset="0"/>
                        </a:rPr>
                        <a:t>Хан-Уул</a:t>
                      </a:r>
                      <a:r>
                        <a:rPr lang="mn-MN" sz="1600" baseline="0" dirty="0" smtClean="0">
                          <a:latin typeface="Arial" pitchFamily="34" charset="0"/>
                          <a:cs typeface="Arial" pitchFamily="34" charset="0"/>
                        </a:rPr>
                        <a:t> </a:t>
                      </a:r>
                      <a:endParaRPr lang="en-US" sz="16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19</a:t>
                      </a:r>
                      <a:endParaRPr lang="en-US" sz="1400" dirty="0">
                        <a:latin typeface="Arial" pitchFamily="34" charset="0"/>
                        <a:cs typeface="Arial" pitchFamily="34" charset="0"/>
                      </a:endParaRPr>
                    </a:p>
                  </a:txBody>
                  <a:tcPr anchor="ctr"/>
                </a:tc>
                <a:tc>
                  <a:txBody>
                    <a:bodyPr/>
                    <a:lstStyle/>
                    <a:p>
                      <a:pPr algn="ctr"/>
                      <a:r>
                        <a:rPr lang="mn-MN" sz="1400" dirty="0" smtClean="0">
                          <a:latin typeface="Arial" pitchFamily="34" charset="0"/>
                          <a:cs typeface="Arial" pitchFamily="34" charset="0"/>
                        </a:rPr>
                        <a:t>37</a:t>
                      </a:r>
                      <a:endParaRPr lang="en-US" sz="1400" dirty="0">
                        <a:latin typeface="Arial" pitchFamily="34" charset="0"/>
                        <a:cs typeface="Arial" pitchFamily="34" charset="0"/>
                      </a:endParaRPr>
                    </a:p>
                  </a:txBody>
                  <a:tcPr anchor="ctr"/>
                </a:tc>
                <a:tc>
                  <a:txBody>
                    <a:bodyPr/>
                    <a:lstStyle/>
                    <a:p>
                      <a:pPr algn="ctr"/>
                      <a:r>
                        <a:rPr lang="en-US" sz="1400" dirty="0" smtClean="0">
                          <a:latin typeface="Arial" pitchFamily="34" charset="0"/>
                          <a:cs typeface="Arial" pitchFamily="34" charset="0"/>
                        </a:rPr>
                        <a:t>24794</a:t>
                      </a:r>
                      <a:endParaRPr lang="en-US" sz="1400" dirty="0">
                        <a:latin typeface="Arial" pitchFamily="34" charset="0"/>
                        <a:cs typeface="Arial" pitchFamily="34" charset="0"/>
                      </a:endParaRPr>
                    </a:p>
                  </a:txBody>
                  <a:tcPr anchor="ctr"/>
                </a:tc>
              </a:tr>
              <a:tr h="476954">
                <a:tc>
                  <a:txBody>
                    <a:bodyPr/>
                    <a:lstStyle/>
                    <a:p>
                      <a:r>
                        <a:rPr lang="mn-MN" sz="1800" dirty="0" smtClean="0">
                          <a:latin typeface="Arial" pitchFamily="34" charset="0"/>
                          <a:cs typeface="Arial" pitchFamily="34" charset="0"/>
                        </a:rPr>
                        <a:t>Нийт</a:t>
                      </a:r>
                      <a:r>
                        <a:rPr lang="mn-MN" sz="1400" dirty="0" smtClean="0">
                          <a:latin typeface="Arial" pitchFamily="34" charset="0"/>
                          <a:cs typeface="Arial" pitchFamily="34" charset="0"/>
                        </a:rPr>
                        <a:t> </a:t>
                      </a:r>
                      <a:endParaRPr lang="en-US" sz="1400" dirty="0">
                        <a:latin typeface="Arial" pitchFamily="34" charset="0"/>
                        <a:cs typeface="Arial" pitchFamily="34" charset="0"/>
                      </a:endParaRPr>
                    </a:p>
                  </a:txBody>
                  <a:tcPr/>
                </a:tc>
                <a:tc>
                  <a:txBody>
                    <a:bodyPr/>
                    <a:lstStyle/>
                    <a:p>
                      <a:pPr algn="ctr"/>
                      <a:r>
                        <a:rPr lang="en-US" sz="1400" b="1" dirty="0" smtClean="0">
                          <a:solidFill>
                            <a:srgbClr val="FF0000"/>
                          </a:solidFill>
                          <a:latin typeface="Arial" pitchFamily="34" charset="0"/>
                          <a:cs typeface="Arial" pitchFamily="34" charset="0"/>
                        </a:rPr>
                        <a:t>114</a:t>
                      </a:r>
                      <a:endParaRPr lang="en-US" sz="1400" b="1" dirty="0">
                        <a:solidFill>
                          <a:srgbClr val="FF0000"/>
                        </a:solidFill>
                        <a:latin typeface="Arial" pitchFamily="34" charset="0"/>
                        <a:cs typeface="Arial" pitchFamily="34" charset="0"/>
                      </a:endParaRPr>
                    </a:p>
                  </a:txBody>
                  <a:tcPr anchor="ctr"/>
                </a:tc>
                <a:tc>
                  <a:txBody>
                    <a:bodyPr/>
                    <a:lstStyle/>
                    <a:p>
                      <a:pPr algn="ctr"/>
                      <a:r>
                        <a:rPr lang="mn-MN" sz="1400" b="1" dirty="0" smtClean="0">
                          <a:solidFill>
                            <a:srgbClr val="FF0000"/>
                          </a:solidFill>
                          <a:latin typeface="Arial" pitchFamily="34" charset="0"/>
                          <a:cs typeface="Arial" pitchFamily="34" charset="0"/>
                        </a:rPr>
                        <a:t>204</a:t>
                      </a:r>
                      <a:endParaRPr lang="en-US" sz="1400" b="1" dirty="0">
                        <a:solidFill>
                          <a:srgbClr val="FF0000"/>
                        </a:solidFill>
                        <a:latin typeface="Arial" pitchFamily="34" charset="0"/>
                        <a:cs typeface="Arial" pitchFamily="34" charset="0"/>
                      </a:endParaRPr>
                    </a:p>
                  </a:txBody>
                  <a:tcPr anchor="ctr"/>
                </a:tc>
                <a:tc>
                  <a:txBody>
                    <a:bodyPr/>
                    <a:lstStyle/>
                    <a:p>
                      <a:pPr algn="ctr"/>
                      <a:r>
                        <a:rPr lang="en-US" sz="1400" b="1" dirty="0" smtClean="0">
                          <a:solidFill>
                            <a:srgbClr val="FF0000"/>
                          </a:solidFill>
                          <a:latin typeface="Arial" pitchFamily="34" charset="0"/>
                          <a:cs typeface="Arial" pitchFamily="34" charset="0"/>
                        </a:rPr>
                        <a:t>151780</a:t>
                      </a:r>
                      <a:endParaRPr lang="en-US" sz="1400" b="1" dirty="0">
                        <a:solidFill>
                          <a:srgbClr val="FF0000"/>
                        </a:solidFill>
                        <a:latin typeface="Arial" pitchFamily="34" charset="0"/>
                        <a:cs typeface="Arial" pitchFamily="34" charset="0"/>
                      </a:endParaRPr>
                    </a:p>
                  </a:txBody>
                  <a:tcPr anchor="ctr"/>
                </a:tc>
              </a:tr>
            </a:tbl>
          </a:graphicData>
        </a:graphic>
      </p:graphicFrame>
      <p:sp>
        <p:nvSpPr>
          <p:cNvPr id="5" name="Rectangle 4"/>
          <p:cNvSpPr/>
          <p:nvPr/>
        </p:nvSpPr>
        <p:spPr>
          <a:xfrm>
            <a:off x="323528" y="5805264"/>
            <a:ext cx="864096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latin typeface="Arial" pitchFamily="34" charset="0"/>
                <a:cs typeface="Arial" pitchFamily="34" charset="0"/>
              </a:rPr>
              <a:t>Усан халаалтын зуухны </a:t>
            </a:r>
            <a:r>
              <a:rPr lang="en-US" dirty="0" smtClean="0">
                <a:solidFill>
                  <a:schemeClr val="tx1"/>
                </a:solidFill>
                <a:latin typeface="Arial" pitchFamily="34" charset="0"/>
                <a:cs typeface="Arial" pitchFamily="34" charset="0"/>
              </a:rPr>
              <a:t>114</a:t>
            </a:r>
            <a:r>
              <a:rPr lang="mn-MN" dirty="0" smtClean="0">
                <a:solidFill>
                  <a:schemeClr val="tx1"/>
                </a:solidFill>
                <a:latin typeface="Arial" pitchFamily="34" charset="0"/>
                <a:cs typeface="Arial" pitchFamily="34" charset="0"/>
              </a:rPr>
              <a:t> байгууламжид 204 халаалтын зуух  байна. </a:t>
            </a:r>
            <a:r>
              <a:rPr lang="en-US" dirty="0" smtClean="0"/>
              <a:t>p</a:t>
            </a:r>
            <a:endParaRPr lang="en-US" dirty="0"/>
          </a:p>
        </p:txBody>
      </p:sp>
    </p:spTree>
    <p:extLst>
      <p:ext uri="{BB962C8B-B14F-4D97-AF65-F5344CB8AC3E}">
        <p14:creationId xmlns:p14="http://schemas.microsoft.com/office/powerpoint/2010/main" xmlns="" val="754521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692696"/>
            <a:ext cx="8229600" cy="1143000"/>
          </a:xfrm>
        </p:spPr>
        <p:txBody>
          <a:bodyPr>
            <a:normAutofit/>
          </a:bodyPr>
          <a:lstStyle/>
          <a:p>
            <a:pPr algn="ctr"/>
            <a:r>
              <a:rPr lang="mn-MN" sz="2400" dirty="0" smtClean="0">
                <a:latin typeface="Arial" pitchFamily="34" charset="0"/>
                <a:cs typeface="Arial" pitchFamily="34" charset="0"/>
              </a:rPr>
              <a:t>Нийслэлийн хэмжээнд ажилладаг усан халаалтын зуухнуудын шинэчлэгдсэн жагсаалт</a:t>
            </a:r>
            <a:endParaRPr lang="en-US" sz="2400" dirty="0">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25510215"/>
              </p:ext>
            </p:extLst>
          </p:nvPr>
        </p:nvGraphicFramePr>
        <p:xfrm>
          <a:off x="251521" y="1988840"/>
          <a:ext cx="8640959" cy="3888433"/>
        </p:xfrm>
        <a:graphic>
          <a:graphicData uri="http://schemas.openxmlformats.org/drawingml/2006/table">
            <a:tbl>
              <a:tblPr>
                <a:tableStyleId>{5C22544A-7EE6-4342-B048-85BDC9FD1C3A}</a:tableStyleId>
              </a:tblPr>
              <a:tblGrid>
                <a:gridCol w="489464"/>
                <a:gridCol w="298328"/>
                <a:gridCol w="873833"/>
                <a:gridCol w="1419716"/>
                <a:gridCol w="1336204"/>
                <a:gridCol w="1279535"/>
                <a:gridCol w="1550951"/>
                <a:gridCol w="1097596"/>
                <a:gridCol w="295332"/>
              </a:tblGrid>
              <a:tr h="195477">
                <a:tc gridSpan="2">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c hMerge="1">
                  <a:txBody>
                    <a:bodyPr/>
                    <a:lstStyle/>
                    <a:p>
                      <a:pPr algn="ctr" fontAlgn="ctr"/>
                      <a:endParaRPr lang="mn-MN" sz="1400" b="0" i="0" u="none" strike="noStrike" dirty="0">
                        <a:solidFill>
                          <a:srgbClr val="000000"/>
                        </a:solidFill>
                        <a:effectLst/>
                        <a:latin typeface="Arial"/>
                      </a:endParaRPr>
                    </a:p>
                  </a:txBody>
                  <a:tcPr marL="7974" marR="7974" marT="7974" marB="0" anchor="ctr"/>
                </a:tc>
                <a:tc rowSpan="2">
                  <a:txBody>
                    <a:bodyPr/>
                    <a:lstStyle/>
                    <a:p>
                      <a:pPr algn="ctr" fontAlgn="ctr"/>
                      <a:r>
                        <a:rPr lang="mn-MN" sz="1200" u="none" strike="noStrike" dirty="0">
                          <a:effectLst/>
                          <a:latin typeface="Arial" pitchFamily="34" charset="0"/>
                          <a:cs typeface="Arial" pitchFamily="34" charset="0"/>
                        </a:rPr>
                        <a:t>Баянгол дүүрэг</a:t>
                      </a:r>
                      <a:endParaRPr lang="mn-MN" sz="1200" b="0" i="0" u="none" strike="noStrike" dirty="0">
                        <a:solidFill>
                          <a:srgbClr val="000000"/>
                        </a:solidFill>
                        <a:effectLst/>
                        <a:latin typeface="Arial" pitchFamily="34" charset="0"/>
                        <a:cs typeface="Arial" pitchFamily="34" charset="0"/>
                      </a:endParaRPr>
                    </a:p>
                  </a:txBody>
                  <a:tcPr marL="7974" marR="7974" marT="7974" marB="0" anchor="ctr"/>
                </a:tc>
                <a:tc rowSpan="2">
                  <a:txBody>
                    <a:bodyPr/>
                    <a:lstStyle/>
                    <a:p>
                      <a:pPr algn="ctr" fontAlgn="ctr"/>
                      <a:r>
                        <a:rPr lang="mn-MN" sz="1200" u="none" strike="noStrike">
                          <a:effectLst/>
                          <a:latin typeface="Arial" pitchFamily="34" charset="0"/>
                          <a:cs typeface="Arial" pitchFamily="34" charset="0"/>
                        </a:rPr>
                        <a:t>Баянзүрх дүүрэг</a:t>
                      </a:r>
                      <a:endParaRPr lang="mn-MN" sz="1200" b="0" i="0" u="none" strike="noStrike">
                        <a:solidFill>
                          <a:srgbClr val="000000"/>
                        </a:solidFill>
                        <a:effectLst/>
                        <a:latin typeface="Arial" pitchFamily="34" charset="0"/>
                        <a:cs typeface="Arial" pitchFamily="34" charset="0"/>
                      </a:endParaRPr>
                    </a:p>
                  </a:txBody>
                  <a:tcPr marL="7974" marR="7974" marT="7974" marB="0" anchor="ctr"/>
                </a:tc>
                <a:tc rowSpan="2">
                  <a:txBody>
                    <a:bodyPr/>
                    <a:lstStyle/>
                    <a:p>
                      <a:pPr algn="ctr" fontAlgn="ctr"/>
                      <a:r>
                        <a:rPr lang="mn-MN" sz="1200" u="none" strike="noStrike">
                          <a:effectLst/>
                          <a:latin typeface="Arial" pitchFamily="34" charset="0"/>
                          <a:cs typeface="Arial" pitchFamily="34" charset="0"/>
                        </a:rPr>
                        <a:t>Сүхбаатар дүүрэг</a:t>
                      </a:r>
                      <a:endParaRPr lang="mn-MN" sz="1200" b="0" i="0" u="none" strike="noStrike">
                        <a:solidFill>
                          <a:srgbClr val="000000"/>
                        </a:solidFill>
                        <a:effectLst/>
                        <a:latin typeface="Arial" pitchFamily="34" charset="0"/>
                        <a:cs typeface="Arial" pitchFamily="34" charset="0"/>
                      </a:endParaRPr>
                    </a:p>
                  </a:txBody>
                  <a:tcPr marL="7974" marR="7974" marT="7974" marB="0" anchor="ctr"/>
                </a:tc>
                <a:tc rowSpan="2">
                  <a:txBody>
                    <a:bodyPr/>
                    <a:lstStyle/>
                    <a:p>
                      <a:pPr algn="ctr" fontAlgn="ctr"/>
                      <a:r>
                        <a:rPr lang="mn-MN" sz="1200" u="none" strike="noStrike" dirty="0">
                          <a:effectLst/>
                          <a:latin typeface="Arial" pitchFamily="34" charset="0"/>
                          <a:cs typeface="Arial" pitchFamily="34" charset="0"/>
                        </a:rPr>
                        <a:t>Чингэлтэй дүүрэг</a:t>
                      </a:r>
                      <a:endParaRPr lang="mn-MN" sz="1200" b="0" i="0" u="none" strike="noStrike" dirty="0">
                        <a:solidFill>
                          <a:srgbClr val="000000"/>
                        </a:solidFill>
                        <a:effectLst/>
                        <a:latin typeface="Arial" pitchFamily="34" charset="0"/>
                        <a:cs typeface="Arial" pitchFamily="34" charset="0"/>
                      </a:endParaRPr>
                    </a:p>
                  </a:txBody>
                  <a:tcPr marL="7974" marR="7974" marT="7974" marB="0" anchor="ctr"/>
                </a:tc>
                <a:tc rowSpan="2">
                  <a:txBody>
                    <a:bodyPr/>
                    <a:lstStyle/>
                    <a:p>
                      <a:pPr algn="ctr" fontAlgn="ctr"/>
                      <a:r>
                        <a:rPr lang="mn-MN" sz="1200" u="none" strike="noStrike">
                          <a:effectLst/>
                          <a:latin typeface="Arial" pitchFamily="34" charset="0"/>
                          <a:cs typeface="Arial" pitchFamily="34" charset="0"/>
                        </a:rPr>
                        <a:t>Сонгинохайрхан дүүрэг</a:t>
                      </a:r>
                      <a:endParaRPr lang="mn-MN" sz="1200" b="0" i="0" u="none" strike="noStrike">
                        <a:solidFill>
                          <a:srgbClr val="000000"/>
                        </a:solidFill>
                        <a:effectLst/>
                        <a:latin typeface="Arial" pitchFamily="34" charset="0"/>
                        <a:cs typeface="Arial" pitchFamily="34" charset="0"/>
                      </a:endParaRPr>
                    </a:p>
                  </a:txBody>
                  <a:tcPr marL="7974" marR="7974" marT="7974" marB="0" anchor="ctr"/>
                </a:tc>
                <a:tc rowSpan="2">
                  <a:txBody>
                    <a:bodyPr/>
                    <a:lstStyle/>
                    <a:p>
                      <a:pPr algn="ctr" fontAlgn="ctr"/>
                      <a:r>
                        <a:rPr lang="mn-MN" sz="1200" u="none" strike="noStrike">
                          <a:effectLst/>
                          <a:latin typeface="Arial" pitchFamily="34" charset="0"/>
                          <a:cs typeface="Arial" pitchFamily="34" charset="0"/>
                        </a:rPr>
                        <a:t>Хан-Уул дүүрэг</a:t>
                      </a:r>
                      <a:endParaRPr lang="mn-MN" sz="1200" b="0" i="0" u="none" strike="noStrike">
                        <a:solidFill>
                          <a:srgbClr val="000000"/>
                        </a:solidFill>
                        <a:effectLst/>
                        <a:latin typeface="Arial" pitchFamily="34" charset="0"/>
                        <a:cs typeface="Arial" pitchFamily="34" charset="0"/>
                      </a:endParaRPr>
                    </a:p>
                  </a:txBody>
                  <a:tcPr marL="7974" marR="7974" marT="7974" marB="0" anchor="ctr"/>
                </a:tc>
                <a:tc>
                  <a:txBody>
                    <a:bodyPr/>
                    <a:lstStyle/>
                    <a:p>
                      <a:pPr algn="l" fontAlgn="ctr"/>
                      <a:endParaRPr lang="en-US" sz="1200" b="0" i="0" u="none" strike="noStrike" dirty="0">
                        <a:solidFill>
                          <a:srgbClr val="000000"/>
                        </a:solidFill>
                        <a:effectLst/>
                        <a:latin typeface="Arial" pitchFamily="34" charset="0"/>
                        <a:cs typeface="Arial" pitchFamily="34" charset="0"/>
                      </a:endParaRPr>
                    </a:p>
                  </a:txBody>
                  <a:tcPr marL="7974" marR="7974" marT="7974" marB="0" anchor="ctr"/>
                </a:tc>
              </a:tr>
              <a:tr h="195478">
                <a:tc gridSpan="2">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endParaRPr lang="en-US" sz="1200" b="0" i="0" u="none" strike="noStrike" dirty="0">
                        <a:solidFill>
                          <a:srgbClr val="000000"/>
                        </a:solidFill>
                        <a:effectLst/>
                        <a:latin typeface="Arial" pitchFamily="34" charset="0"/>
                        <a:cs typeface="Arial" pitchFamily="34" charset="0"/>
                      </a:endParaRPr>
                    </a:p>
                  </a:txBody>
                  <a:tcPr marL="7974" marR="7974" marT="7974" marB="0" anchor="ctr"/>
                </a:tc>
              </a:tr>
              <a:tr h="195478">
                <a:tc gridSpan="3">
                  <a:txBody>
                    <a:bodyPr/>
                    <a:lstStyle/>
                    <a:p>
                      <a:pPr algn="l" fontAlgn="b"/>
                      <a:r>
                        <a:rPr lang="mn-MN" sz="1200" u="none" strike="noStrike" dirty="0">
                          <a:effectLst/>
                          <a:latin typeface="Arial" pitchFamily="34" charset="0"/>
                          <a:cs typeface="Arial" pitchFamily="34" charset="0"/>
                        </a:rPr>
                        <a:t>2000 он</a:t>
                      </a:r>
                      <a:endParaRPr lang="mn-MN" sz="1200" b="0" i="0" u="none" strike="noStrike" dirty="0">
                        <a:solidFill>
                          <a:srgbClr val="000000"/>
                        </a:solidFill>
                        <a:effectLst/>
                        <a:latin typeface="Arial" pitchFamily="34" charset="0"/>
                        <a:cs typeface="Arial" pitchFamily="34" charset="0"/>
                      </a:endParaRPr>
                    </a:p>
                  </a:txBody>
                  <a:tcPr marL="7974" marR="7974" marT="7974" marB="0" anchor="b"/>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Arial" pitchFamily="34" charset="0"/>
                          <a:cs typeface="Arial" pitchFamily="34" charset="0"/>
                        </a:rPr>
                        <a:t>3</a:t>
                      </a:r>
                      <a:endParaRPr lang="en-US" sz="1200" b="0" i="0" u="none" strike="noStrike" dirty="0">
                        <a:solidFill>
                          <a:srgbClr val="000000"/>
                        </a:solidFill>
                        <a:effectLst/>
                        <a:latin typeface="Arial" pitchFamily="34" charset="0"/>
                        <a:cs typeface="Arial" pitchFamily="34" charset="0"/>
                      </a:endParaRPr>
                    </a:p>
                  </a:txBody>
                  <a:tcPr marL="7974" marR="7974" marT="7974" marB="0" anchor="ctr"/>
                </a:tc>
                <a:tc>
                  <a:txBody>
                    <a:bodyPr/>
                    <a:lstStyle/>
                    <a:p>
                      <a:pPr algn="ctr" fontAlgn="ctr"/>
                      <a:r>
                        <a:rPr lang="en-US" sz="1200" u="none" strike="noStrike" dirty="0">
                          <a:effectLst/>
                          <a:latin typeface="Arial" pitchFamily="34" charset="0"/>
                          <a:cs typeface="Arial" pitchFamily="34" charset="0"/>
                        </a:rPr>
                        <a:t>2</a:t>
                      </a:r>
                      <a:endParaRPr lang="en-US" sz="1200" b="0" i="0" u="none" strike="noStrike" dirty="0">
                        <a:solidFill>
                          <a:srgbClr val="000000"/>
                        </a:solidFill>
                        <a:effectLst/>
                        <a:latin typeface="Arial" pitchFamily="34" charset="0"/>
                        <a:cs typeface="Arial" pitchFamily="34" charset="0"/>
                      </a:endParaRPr>
                    </a:p>
                  </a:txBody>
                  <a:tcPr marL="7974" marR="7974" marT="7974" marB="0" anchor="ctr"/>
                </a:tc>
                <a:tc>
                  <a:txBody>
                    <a:bodyPr/>
                    <a:lstStyle/>
                    <a:p>
                      <a:pPr algn="ctr" fontAlgn="ctr"/>
                      <a:r>
                        <a:rPr lang="en-US" sz="1200" u="none" strike="noStrike">
                          <a:effectLst/>
                          <a:latin typeface="Arial" pitchFamily="34" charset="0"/>
                          <a:cs typeface="Arial" pitchFamily="34" charset="0"/>
                        </a:rPr>
                        <a:t>1</a:t>
                      </a:r>
                      <a:endParaRPr lang="en-US" sz="1200" b="0" i="0" u="none" strike="noStrike">
                        <a:solidFill>
                          <a:srgbClr val="000000"/>
                        </a:solidFill>
                        <a:effectLst/>
                        <a:latin typeface="Arial" pitchFamily="34" charset="0"/>
                        <a:cs typeface="Arial" pitchFamily="34" charset="0"/>
                      </a:endParaRPr>
                    </a:p>
                  </a:txBody>
                  <a:tcPr marL="7974" marR="7974" marT="7974" marB="0" anchor="ctr"/>
                </a:tc>
                <a:tc>
                  <a:txBody>
                    <a:bodyPr/>
                    <a:lstStyle/>
                    <a:p>
                      <a:pPr algn="ctr" fontAlgn="ctr"/>
                      <a:r>
                        <a:rPr lang="en-US" sz="1200" u="none" strike="noStrike">
                          <a:effectLst/>
                          <a:latin typeface="Arial" pitchFamily="34" charset="0"/>
                          <a:cs typeface="Arial" pitchFamily="34" charset="0"/>
                        </a:rPr>
                        <a:t> </a:t>
                      </a:r>
                      <a:endParaRPr lang="en-US" sz="1200" b="0" i="0" u="none" strike="noStrike">
                        <a:solidFill>
                          <a:srgbClr val="000000"/>
                        </a:solidFill>
                        <a:effectLst/>
                        <a:latin typeface="Arial" pitchFamily="34" charset="0"/>
                        <a:cs typeface="Arial" pitchFamily="34" charset="0"/>
                      </a:endParaRPr>
                    </a:p>
                  </a:txBody>
                  <a:tcPr marL="7974" marR="7974" marT="7974" marB="0" anchor="ctr"/>
                </a:tc>
                <a:tc>
                  <a:txBody>
                    <a:bodyPr/>
                    <a:lstStyle/>
                    <a:p>
                      <a:pPr algn="ctr" fontAlgn="ctr"/>
                      <a:r>
                        <a:rPr lang="en-US" sz="1200" u="none" strike="noStrike">
                          <a:effectLst/>
                          <a:latin typeface="Arial" pitchFamily="34" charset="0"/>
                          <a:cs typeface="Arial" pitchFamily="34" charset="0"/>
                        </a:rPr>
                        <a:t> </a:t>
                      </a:r>
                      <a:endParaRPr lang="en-US" sz="1200" b="0" i="0" u="none" strike="noStrike">
                        <a:solidFill>
                          <a:srgbClr val="000000"/>
                        </a:solidFill>
                        <a:effectLst/>
                        <a:latin typeface="Arial" pitchFamily="34" charset="0"/>
                        <a:cs typeface="Arial" pitchFamily="34" charset="0"/>
                      </a:endParaRPr>
                    </a:p>
                  </a:txBody>
                  <a:tcPr marL="7974" marR="7974" marT="7974" marB="0" anchor="ctr"/>
                </a:tc>
                <a:tc>
                  <a:txBody>
                    <a:bodyPr/>
                    <a:lstStyle/>
                    <a:p>
                      <a:pPr algn="ctr" fontAlgn="ctr"/>
                      <a:endParaRPr lang="en-US" sz="1200" b="0" i="0" u="none" strike="noStrike" dirty="0">
                        <a:solidFill>
                          <a:srgbClr val="000000"/>
                        </a:solidFill>
                        <a:effectLst/>
                        <a:latin typeface="Arial" pitchFamily="34" charset="0"/>
                        <a:cs typeface="Arial" pitchFamily="34" charset="0"/>
                      </a:endParaRPr>
                    </a:p>
                  </a:txBody>
                  <a:tcPr marL="7974" marR="7974" marT="7974" marB="0" anchor="ctr"/>
                </a:tc>
              </a:tr>
              <a:tr h="195478">
                <a:tc gridSpan="3">
                  <a:txBody>
                    <a:bodyPr/>
                    <a:lstStyle/>
                    <a:p>
                      <a:pPr algn="l" fontAlgn="b"/>
                      <a:r>
                        <a:rPr lang="mn-MN" sz="1200" u="none" strike="noStrike">
                          <a:effectLst/>
                          <a:latin typeface="Arial" pitchFamily="34" charset="0"/>
                          <a:cs typeface="Arial" pitchFamily="34" charset="0"/>
                        </a:rPr>
                        <a:t>2001 он</a:t>
                      </a:r>
                      <a:endParaRPr lang="mn-MN" sz="1200" b="0" i="0" u="none" strike="noStrike">
                        <a:solidFill>
                          <a:srgbClr val="000000"/>
                        </a:solidFill>
                        <a:effectLst/>
                        <a:latin typeface="Arial" pitchFamily="34" charset="0"/>
                        <a:cs typeface="Arial" pitchFamily="34" charset="0"/>
                      </a:endParaRPr>
                    </a:p>
                  </a:txBody>
                  <a:tcPr marL="7974" marR="7974" marT="7974" marB="0" anchor="b"/>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tc>
                <a:tc>
                  <a:txBody>
                    <a:bodyPr/>
                    <a:lstStyle/>
                    <a:p>
                      <a:pPr algn="ctr" fontAlgn="ctr"/>
                      <a:r>
                        <a:rPr lang="en-US" sz="1200" u="none" strike="noStrike" dirty="0">
                          <a:effectLst/>
                          <a:latin typeface="Arial" pitchFamily="34" charset="0"/>
                          <a:cs typeface="Arial" pitchFamily="34" charset="0"/>
                        </a:rPr>
                        <a:t> </a:t>
                      </a:r>
                      <a:endParaRPr lang="en-US" sz="1200" b="0" i="0" u="none" strike="noStrike" dirty="0">
                        <a:solidFill>
                          <a:srgbClr val="000000"/>
                        </a:solidFill>
                        <a:effectLst/>
                        <a:latin typeface="Arial" pitchFamily="34" charset="0"/>
                        <a:cs typeface="Arial" pitchFamily="34" charset="0"/>
                      </a:endParaRPr>
                    </a:p>
                  </a:txBody>
                  <a:tcPr marL="7974" marR="7974" marT="7974" marB="0" anchor="ctr"/>
                </a:tc>
                <a:tc>
                  <a:txBody>
                    <a:bodyPr/>
                    <a:lstStyle/>
                    <a:p>
                      <a:pPr algn="ctr" fontAlgn="ctr"/>
                      <a:r>
                        <a:rPr lang="en-US" sz="1200" u="none" strike="noStrike">
                          <a:effectLst/>
                          <a:latin typeface="Arial" pitchFamily="34" charset="0"/>
                          <a:cs typeface="Arial" pitchFamily="34" charset="0"/>
                        </a:rPr>
                        <a:t>1</a:t>
                      </a:r>
                      <a:endParaRPr lang="en-US" sz="1200" b="0" i="0" u="none" strike="noStrike">
                        <a:solidFill>
                          <a:srgbClr val="000000"/>
                        </a:solidFill>
                        <a:effectLst/>
                        <a:latin typeface="Arial" pitchFamily="34" charset="0"/>
                        <a:cs typeface="Arial" pitchFamily="34" charset="0"/>
                      </a:endParaRPr>
                    </a:p>
                  </a:txBody>
                  <a:tcPr marL="7974" marR="7974" marT="7974" marB="0" anchor="ctr"/>
                </a:tc>
                <a:tc>
                  <a:txBody>
                    <a:bodyPr/>
                    <a:lstStyle/>
                    <a:p>
                      <a:pPr algn="ctr" fontAlgn="ctr"/>
                      <a:r>
                        <a:rPr lang="en-US" sz="1200" u="none" strike="noStrike">
                          <a:effectLst/>
                          <a:latin typeface="Arial" pitchFamily="34" charset="0"/>
                          <a:cs typeface="Arial" pitchFamily="34" charset="0"/>
                        </a:rPr>
                        <a:t> </a:t>
                      </a:r>
                      <a:endParaRPr lang="en-US" sz="1200" b="0" i="0" u="none" strike="noStrike">
                        <a:solidFill>
                          <a:srgbClr val="000000"/>
                        </a:solidFill>
                        <a:effectLst/>
                        <a:latin typeface="Arial" pitchFamily="34" charset="0"/>
                        <a:cs typeface="Arial" pitchFamily="34" charset="0"/>
                      </a:endParaRPr>
                    </a:p>
                  </a:txBody>
                  <a:tcPr marL="7974" marR="7974" marT="7974" marB="0" anchor="ctr"/>
                </a:tc>
                <a:tc>
                  <a:txBody>
                    <a:bodyPr/>
                    <a:lstStyle/>
                    <a:p>
                      <a:pPr algn="ctr" fontAlgn="ctr"/>
                      <a:r>
                        <a:rPr lang="en-US" sz="1200" u="none" strike="noStrike">
                          <a:effectLst/>
                          <a:latin typeface="Arial" pitchFamily="34" charset="0"/>
                          <a:cs typeface="Arial" pitchFamily="34" charset="0"/>
                        </a:rPr>
                        <a:t> </a:t>
                      </a:r>
                      <a:endParaRPr lang="en-US" sz="1200" b="0" i="0" u="none" strike="noStrike">
                        <a:solidFill>
                          <a:srgbClr val="000000"/>
                        </a:solidFill>
                        <a:effectLst/>
                        <a:latin typeface="Arial" pitchFamily="34" charset="0"/>
                        <a:cs typeface="Arial" pitchFamily="34" charset="0"/>
                      </a:endParaRPr>
                    </a:p>
                  </a:txBody>
                  <a:tcPr marL="7974" marR="7974" marT="7974" marB="0" anchor="ct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195478">
                <a:tc gridSpan="3">
                  <a:txBody>
                    <a:bodyPr/>
                    <a:lstStyle/>
                    <a:p>
                      <a:pPr algn="l" fontAlgn="b"/>
                      <a:r>
                        <a:rPr lang="mn-MN" sz="1200" u="none" strike="noStrike">
                          <a:effectLst/>
                          <a:latin typeface="Arial" pitchFamily="34" charset="0"/>
                          <a:cs typeface="Arial" pitchFamily="34" charset="0"/>
                        </a:rPr>
                        <a:t>2002 он</a:t>
                      </a:r>
                      <a:endParaRPr lang="mn-MN" sz="1200" b="0" i="0" u="none" strike="noStrike">
                        <a:solidFill>
                          <a:srgbClr val="000000"/>
                        </a:solidFill>
                        <a:effectLst/>
                        <a:latin typeface="Arial" pitchFamily="34" charset="0"/>
                        <a:cs typeface="Arial" pitchFamily="34" charset="0"/>
                      </a:endParaRPr>
                    </a:p>
                  </a:txBody>
                  <a:tcPr marL="7974" marR="7974" marT="7974" marB="0" anchor="b"/>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Arial" pitchFamily="34" charset="0"/>
                          <a:cs typeface="Arial" pitchFamily="34" charset="0"/>
                        </a:rPr>
                        <a:t>2</a:t>
                      </a:r>
                      <a:endParaRPr lang="en-US" sz="1200" b="0" i="0" u="none" strike="noStrike" dirty="0">
                        <a:solidFill>
                          <a:srgbClr val="000000"/>
                        </a:solidFill>
                        <a:effectLst/>
                        <a:latin typeface="Arial" pitchFamily="34" charset="0"/>
                        <a:cs typeface="Arial" pitchFamily="34" charset="0"/>
                      </a:endParaRPr>
                    </a:p>
                  </a:txBody>
                  <a:tcPr marL="7974" marR="7974" marT="7974" marB="0" anchor="ctr"/>
                </a:tc>
                <a:tc>
                  <a:txBody>
                    <a:bodyPr/>
                    <a:lstStyle/>
                    <a:p>
                      <a:pPr algn="ctr" fontAlgn="ctr"/>
                      <a:r>
                        <a:rPr lang="en-US" sz="1200" u="none" strike="noStrike" dirty="0">
                          <a:effectLst/>
                          <a:latin typeface="Arial" pitchFamily="34" charset="0"/>
                          <a:cs typeface="Arial" pitchFamily="34" charset="0"/>
                        </a:rPr>
                        <a:t> </a:t>
                      </a:r>
                      <a:endParaRPr lang="en-US" sz="1200" b="0" i="0" u="none" strike="noStrike" dirty="0">
                        <a:solidFill>
                          <a:srgbClr val="000000"/>
                        </a:solidFill>
                        <a:effectLst/>
                        <a:latin typeface="Arial" pitchFamily="34" charset="0"/>
                        <a:cs typeface="Arial" pitchFamily="34" charset="0"/>
                      </a:endParaRPr>
                    </a:p>
                  </a:txBody>
                  <a:tcPr marL="7974" marR="7974" marT="7974" marB="0" anchor="ctr"/>
                </a:tc>
                <a:tc>
                  <a:txBody>
                    <a:bodyPr/>
                    <a:lstStyle/>
                    <a:p>
                      <a:pPr algn="ctr" fontAlgn="ctr"/>
                      <a:r>
                        <a:rPr lang="en-US" sz="1200" u="none" strike="noStrike">
                          <a:effectLst/>
                          <a:latin typeface="Arial" pitchFamily="34" charset="0"/>
                          <a:cs typeface="Arial" pitchFamily="34" charset="0"/>
                        </a:rPr>
                        <a:t>1</a:t>
                      </a:r>
                      <a:endParaRPr lang="en-US" sz="1200" b="0" i="0" u="none" strike="noStrike">
                        <a:solidFill>
                          <a:srgbClr val="000000"/>
                        </a:solidFill>
                        <a:effectLst/>
                        <a:latin typeface="Arial" pitchFamily="34" charset="0"/>
                        <a:cs typeface="Arial" pitchFamily="34" charset="0"/>
                      </a:endParaRPr>
                    </a:p>
                  </a:txBody>
                  <a:tcPr marL="7974" marR="7974" marT="7974" marB="0" anchor="ctr"/>
                </a:tc>
                <a:tc>
                  <a:txBody>
                    <a:bodyPr/>
                    <a:lstStyle/>
                    <a:p>
                      <a:pPr algn="l" fontAlgn="b"/>
                      <a:r>
                        <a:rPr lang="en-US" sz="1200" u="none" strike="noStrike">
                          <a:effectLst/>
                          <a:latin typeface="Arial" pitchFamily="34" charset="0"/>
                          <a:cs typeface="Arial" pitchFamily="34" charset="0"/>
                        </a:rPr>
                        <a:t> </a:t>
                      </a:r>
                      <a:endParaRPr lang="en-US" sz="1200" b="0" i="0" u="none" strike="noStrike">
                        <a:solidFill>
                          <a:srgbClr val="000000"/>
                        </a:solidFill>
                        <a:effectLst/>
                        <a:latin typeface="Arial" pitchFamily="34" charset="0"/>
                        <a:cs typeface="Arial" pitchFamily="34" charset="0"/>
                      </a:endParaRPr>
                    </a:p>
                  </a:txBody>
                  <a:tcPr marL="7974" marR="7974" marT="7974" marB="0" anchor="b"/>
                </a:tc>
                <a:tc>
                  <a:txBody>
                    <a:bodyPr/>
                    <a:lstStyle/>
                    <a:p>
                      <a:pPr algn="ctr" fontAlgn="ctr"/>
                      <a:r>
                        <a:rPr lang="en-US" sz="1200" u="none" strike="noStrike">
                          <a:effectLst/>
                          <a:latin typeface="Arial" pitchFamily="34" charset="0"/>
                          <a:cs typeface="Arial" pitchFamily="34" charset="0"/>
                        </a:rPr>
                        <a:t>3</a:t>
                      </a:r>
                      <a:endParaRPr lang="en-US" sz="1200" b="0" i="0" u="none" strike="noStrike">
                        <a:solidFill>
                          <a:srgbClr val="000000"/>
                        </a:solidFill>
                        <a:effectLst/>
                        <a:latin typeface="Arial" pitchFamily="34" charset="0"/>
                        <a:cs typeface="Arial" pitchFamily="34" charset="0"/>
                      </a:endParaRPr>
                    </a:p>
                  </a:txBody>
                  <a:tcPr marL="7974" marR="7974" marT="7974" marB="0" anchor="ct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195478">
                <a:tc gridSpan="3">
                  <a:txBody>
                    <a:bodyPr/>
                    <a:lstStyle/>
                    <a:p>
                      <a:pPr algn="l" fontAlgn="b"/>
                      <a:r>
                        <a:rPr lang="mn-MN" sz="1200" u="none" strike="noStrike">
                          <a:effectLst/>
                          <a:latin typeface="Arial" pitchFamily="34" charset="0"/>
                          <a:cs typeface="Arial" pitchFamily="34" charset="0"/>
                        </a:rPr>
                        <a:t>2003 он</a:t>
                      </a:r>
                      <a:endParaRPr lang="mn-MN" sz="1200" b="0" i="0" u="none" strike="noStrike">
                        <a:solidFill>
                          <a:srgbClr val="000000"/>
                        </a:solidFill>
                        <a:effectLst/>
                        <a:latin typeface="Arial" pitchFamily="34" charset="0"/>
                        <a:cs typeface="Arial" pitchFamily="34" charset="0"/>
                      </a:endParaRPr>
                    </a:p>
                  </a:txBody>
                  <a:tcPr marL="7974" marR="7974" marT="7974" marB="0" anchor="b"/>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latin typeface="Arial" pitchFamily="34" charset="0"/>
                          <a:cs typeface="Arial" pitchFamily="34" charset="0"/>
                        </a:rPr>
                        <a:t> </a:t>
                      </a:r>
                      <a:endParaRPr lang="en-US" sz="1200" b="0" i="0" u="none" strike="noStrike">
                        <a:solidFill>
                          <a:srgbClr val="000000"/>
                        </a:solidFill>
                        <a:effectLst/>
                        <a:latin typeface="Arial" pitchFamily="34" charset="0"/>
                        <a:cs typeface="Arial" pitchFamily="34" charset="0"/>
                      </a:endParaRPr>
                    </a:p>
                  </a:txBody>
                  <a:tcPr marL="7974" marR="7974" marT="7974" marB="0" anchor="b"/>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tc>
                <a:tc>
                  <a:txBody>
                    <a:bodyPr/>
                    <a:lstStyle/>
                    <a:p>
                      <a:pPr algn="l" fontAlgn="b"/>
                      <a:r>
                        <a:rPr lang="en-US" sz="1200" u="none" strike="noStrike">
                          <a:effectLst/>
                          <a:latin typeface="Arial" pitchFamily="34" charset="0"/>
                          <a:cs typeface="Arial" pitchFamily="34" charset="0"/>
                        </a:rPr>
                        <a:t> </a:t>
                      </a:r>
                      <a:endParaRPr lang="en-US" sz="1200" b="0" i="0" u="none" strike="noStrike">
                        <a:solidFill>
                          <a:srgbClr val="000000"/>
                        </a:solidFill>
                        <a:effectLst/>
                        <a:latin typeface="Arial" pitchFamily="34" charset="0"/>
                        <a:cs typeface="Arial" pitchFamily="34" charset="0"/>
                      </a:endParaRPr>
                    </a:p>
                  </a:txBody>
                  <a:tcPr marL="7974" marR="7974" marT="7974" marB="0" anchor="b"/>
                </a:tc>
                <a:tc>
                  <a:txBody>
                    <a:bodyPr/>
                    <a:lstStyle/>
                    <a:p>
                      <a:pPr algn="ctr" fontAlgn="ctr"/>
                      <a:r>
                        <a:rPr lang="en-US" sz="1200" u="none" strike="noStrike">
                          <a:effectLst/>
                          <a:latin typeface="Arial" pitchFamily="34" charset="0"/>
                          <a:cs typeface="Arial" pitchFamily="34" charset="0"/>
                        </a:rPr>
                        <a:t>3</a:t>
                      </a:r>
                      <a:endParaRPr lang="en-US" sz="1200" b="0" i="0" u="none" strike="noStrike">
                        <a:solidFill>
                          <a:srgbClr val="000000"/>
                        </a:solidFill>
                        <a:effectLst/>
                        <a:latin typeface="Arial" pitchFamily="34" charset="0"/>
                        <a:cs typeface="Arial" pitchFamily="34" charset="0"/>
                      </a:endParaRPr>
                    </a:p>
                  </a:txBody>
                  <a:tcPr marL="7974" marR="7974" marT="7974" marB="0" anchor="ct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195478">
                <a:tc gridSpan="3">
                  <a:txBody>
                    <a:bodyPr/>
                    <a:lstStyle/>
                    <a:p>
                      <a:pPr algn="l" fontAlgn="b"/>
                      <a:r>
                        <a:rPr lang="mn-MN" sz="1200" u="none" strike="noStrike" dirty="0">
                          <a:effectLst/>
                          <a:latin typeface="Arial" pitchFamily="34" charset="0"/>
                          <a:cs typeface="Arial" pitchFamily="34" charset="0"/>
                        </a:rPr>
                        <a:t>2004 он</a:t>
                      </a:r>
                      <a:endParaRPr lang="mn-MN" sz="1200" b="0" i="0" u="none" strike="noStrike" dirty="0">
                        <a:solidFill>
                          <a:srgbClr val="000000"/>
                        </a:solidFill>
                        <a:effectLst/>
                        <a:latin typeface="Arial" pitchFamily="34" charset="0"/>
                        <a:cs typeface="Arial" pitchFamily="34" charset="0"/>
                      </a:endParaRPr>
                    </a:p>
                  </a:txBody>
                  <a:tcPr marL="7974" marR="7974" marT="7974" marB="0" anchor="b">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accent1">
                        <a:lumMod val="60000"/>
                        <a:lumOff val="40000"/>
                      </a:schemeClr>
                    </a:solidFill>
                  </a:tcPr>
                </a:tc>
                <a:tc>
                  <a:txBody>
                    <a:bodyPr/>
                    <a:lstStyle/>
                    <a:p>
                      <a:pPr algn="ctr" fontAlgn="ctr"/>
                      <a:r>
                        <a:rPr lang="en-US" sz="1200" u="none" strike="noStrike" dirty="0">
                          <a:effectLst/>
                          <a:latin typeface="Arial" pitchFamily="34" charset="0"/>
                          <a:cs typeface="Arial" pitchFamily="34" charset="0"/>
                        </a:rPr>
                        <a:t> </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accent1">
                        <a:lumMod val="60000"/>
                        <a:lumOff val="40000"/>
                      </a:schemeClr>
                    </a:solidFill>
                  </a:tcPr>
                </a:tc>
                <a:tc>
                  <a:txBody>
                    <a:bodyPr/>
                    <a:lstStyle/>
                    <a:p>
                      <a:pPr algn="l" fontAlgn="b"/>
                      <a:r>
                        <a:rPr lang="en-US" sz="1200" u="none" strike="noStrike" dirty="0">
                          <a:effectLst/>
                          <a:latin typeface="Arial" pitchFamily="34" charset="0"/>
                          <a:cs typeface="Arial" pitchFamily="34" charset="0"/>
                        </a:rPr>
                        <a:t> </a:t>
                      </a:r>
                      <a:endParaRPr lang="en-US" sz="1200" b="0" i="0" u="none" strike="noStrike" dirty="0">
                        <a:solidFill>
                          <a:srgbClr val="000000"/>
                        </a:solidFill>
                        <a:effectLst/>
                        <a:latin typeface="Arial" pitchFamily="34" charset="0"/>
                        <a:cs typeface="Arial" pitchFamily="34" charset="0"/>
                      </a:endParaRPr>
                    </a:p>
                  </a:txBody>
                  <a:tcPr marL="7974" marR="7974" marT="7974" marB="0" anchor="b">
                    <a:solidFill>
                      <a:schemeClr val="accent1">
                        <a:lumMod val="60000"/>
                        <a:lumOff val="40000"/>
                      </a:schemeClr>
                    </a:solidFill>
                  </a:tcPr>
                </a:tc>
                <a:tc>
                  <a:txBody>
                    <a:bodyPr/>
                    <a:lstStyle/>
                    <a:p>
                      <a:pPr algn="ctr" fontAlgn="ctr"/>
                      <a:r>
                        <a:rPr lang="en-US" sz="1200" u="none" strike="noStrike" dirty="0">
                          <a:effectLst/>
                          <a:latin typeface="Arial" pitchFamily="34" charset="0"/>
                          <a:cs typeface="Arial" pitchFamily="34" charset="0"/>
                        </a:rPr>
                        <a:t>2</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accent1">
                        <a:lumMod val="60000"/>
                        <a:lumOff val="40000"/>
                      </a:schemeClr>
                    </a:solidFill>
                  </a:tcPr>
                </a:tc>
                <a:tc>
                  <a:txBody>
                    <a:bodyPr/>
                    <a:lstStyle/>
                    <a:p>
                      <a:pPr algn="ctr" fontAlgn="ctr"/>
                      <a:r>
                        <a:rPr lang="en-US" sz="1200" u="none" strike="noStrike" dirty="0">
                          <a:effectLst/>
                          <a:latin typeface="Arial" pitchFamily="34" charset="0"/>
                          <a:cs typeface="Arial" pitchFamily="34" charset="0"/>
                        </a:rPr>
                        <a:t> </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accent1">
                        <a:lumMod val="60000"/>
                        <a:lumOff val="40000"/>
                      </a:schemeClr>
                    </a:solidFill>
                  </a:tcP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solidFill>
                      <a:schemeClr val="accent2"/>
                    </a:solidFill>
                  </a:tcPr>
                </a:tc>
              </a:tr>
              <a:tr h="195478">
                <a:tc gridSpan="3">
                  <a:txBody>
                    <a:bodyPr/>
                    <a:lstStyle/>
                    <a:p>
                      <a:pPr algn="l" fontAlgn="b"/>
                      <a:r>
                        <a:rPr lang="mn-MN" sz="1200" u="none" strike="noStrike" dirty="0">
                          <a:effectLst/>
                          <a:latin typeface="Arial" pitchFamily="34" charset="0"/>
                          <a:cs typeface="Arial" pitchFamily="34" charset="0"/>
                        </a:rPr>
                        <a:t>2005 он</a:t>
                      </a:r>
                      <a:endParaRPr lang="mn-MN" sz="1200" b="0" i="0" u="none" strike="noStrike" dirty="0">
                        <a:solidFill>
                          <a:srgbClr val="000000"/>
                        </a:solidFill>
                        <a:effectLst/>
                        <a:latin typeface="Arial" pitchFamily="34" charset="0"/>
                        <a:cs typeface="Arial" pitchFamily="34" charset="0"/>
                      </a:endParaRPr>
                    </a:p>
                  </a:txBody>
                  <a:tcPr marL="7974" marR="7974" marT="7974" marB="0" anchor="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a:effectLst/>
                          <a:latin typeface="Arial" pitchFamily="34" charset="0"/>
                          <a:cs typeface="Arial" pitchFamily="34" charset="0"/>
                        </a:rPr>
                        <a:t>2</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3</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a:effectLst/>
                          <a:latin typeface="Arial" pitchFamily="34" charset="0"/>
                          <a:cs typeface="Arial" pitchFamily="34" charset="0"/>
                        </a:rPr>
                        <a:t>2</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a:effectLst/>
                          <a:latin typeface="Arial" pitchFamily="34" charset="0"/>
                          <a:cs typeface="Arial" pitchFamily="34" charset="0"/>
                        </a:rPr>
                        <a:t>2</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383914">
                <a:tc>
                  <a:txBody>
                    <a:bodyPr/>
                    <a:lstStyle/>
                    <a:p>
                      <a:pPr algn="l" fontAlgn="b"/>
                      <a:r>
                        <a:rPr lang="mn-MN" sz="1200" u="none" strike="noStrike" dirty="0">
                          <a:effectLst/>
                          <a:latin typeface="Arial" pitchFamily="34" charset="0"/>
                          <a:cs typeface="Arial" pitchFamily="34" charset="0"/>
                        </a:rPr>
                        <a:t>2006 он</a:t>
                      </a:r>
                      <a:endParaRPr lang="mn-MN" sz="1200" b="0" i="0" u="none" strike="noStrike" dirty="0">
                        <a:solidFill>
                          <a:srgbClr val="000000"/>
                        </a:solidFill>
                        <a:effectLst/>
                        <a:latin typeface="Arial" pitchFamily="34" charset="0"/>
                        <a:cs typeface="Arial" pitchFamily="34" charset="0"/>
                      </a:endParaRPr>
                    </a:p>
                  </a:txBody>
                  <a:tcPr marL="7974" marR="7974" marT="7974" marB="0" anchor="b">
                    <a:solidFill>
                      <a:schemeClr val="bg1"/>
                    </a:solidFill>
                  </a:tcPr>
                </a:tc>
                <a:tc gridSpan="2">
                  <a:txBody>
                    <a:bodyPr/>
                    <a:lstStyle/>
                    <a:p>
                      <a:pPr algn="ctr" fontAlgn="ctr"/>
                      <a:r>
                        <a:rPr lang="en-US" sz="1200" u="none" strike="noStrike" dirty="0">
                          <a:effectLst/>
                          <a:latin typeface="Arial" pitchFamily="34" charset="0"/>
                          <a:cs typeface="Arial" pitchFamily="34" charset="0"/>
                        </a:rPr>
                        <a:t>2</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hMerge="1">
                  <a:txBody>
                    <a:bodyPr/>
                    <a:lstStyle/>
                    <a:p>
                      <a:endParaRPr lang="en-US"/>
                    </a:p>
                  </a:txBody>
                  <a:tcPr/>
                </a:tc>
                <a:tc>
                  <a:txBody>
                    <a:bodyPr/>
                    <a:lstStyle/>
                    <a:p>
                      <a:pPr algn="ctr" fontAlgn="ctr"/>
                      <a:r>
                        <a:rPr lang="en-US" sz="1200" u="none" strike="noStrike" dirty="0">
                          <a:effectLst/>
                          <a:latin typeface="Arial" pitchFamily="34" charset="0"/>
                          <a:cs typeface="Arial" pitchFamily="34" charset="0"/>
                        </a:rPr>
                        <a:t>6</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5</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3</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a:effectLst/>
                          <a:latin typeface="Arial" pitchFamily="34" charset="0"/>
                          <a:cs typeface="Arial" pitchFamily="34" charset="0"/>
                        </a:rPr>
                        <a:t>2</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195478">
                <a:tc gridSpan="3">
                  <a:txBody>
                    <a:bodyPr/>
                    <a:lstStyle/>
                    <a:p>
                      <a:pPr algn="l" fontAlgn="b"/>
                      <a:r>
                        <a:rPr lang="mn-MN" sz="1200" u="none" strike="noStrike" dirty="0">
                          <a:effectLst/>
                          <a:latin typeface="Arial" pitchFamily="34" charset="0"/>
                          <a:cs typeface="Arial" pitchFamily="34" charset="0"/>
                        </a:rPr>
                        <a:t>2007 он</a:t>
                      </a:r>
                      <a:endParaRPr lang="mn-MN" sz="1200" b="0" i="0" u="none" strike="noStrike" dirty="0">
                        <a:solidFill>
                          <a:srgbClr val="000000"/>
                        </a:solidFill>
                        <a:effectLst/>
                        <a:latin typeface="Arial" pitchFamily="34" charset="0"/>
                        <a:cs typeface="Arial" pitchFamily="34" charset="0"/>
                      </a:endParaRPr>
                    </a:p>
                  </a:txBody>
                  <a:tcPr marL="7974" marR="7974" marT="7974" marB="0" anchor="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Arial" pitchFamily="34" charset="0"/>
                          <a:cs typeface="Arial" pitchFamily="34" charset="0"/>
                        </a:rPr>
                        <a:t>5</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2</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4</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a:effectLst/>
                          <a:latin typeface="Arial" pitchFamily="34" charset="0"/>
                          <a:cs typeface="Arial" pitchFamily="34" charset="0"/>
                        </a:rPr>
                        <a:t>2</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195478">
                <a:tc gridSpan="3">
                  <a:txBody>
                    <a:bodyPr/>
                    <a:lstStyle/>
                    <a:p>
                      <a:pPr algn="l" fontAlgn="b"/>
                      <a:r>
                        <a:rPr lang="mn-MN" sz="1200" u="none" strike="noStrike">
                          <a:effectLst/>
                          <a:latin typeface="Arial" pitchFamily="34" charset="0"/>
                          <a:cs typeface="Arial" pitchFamily="34" charset="0"/>
                        </a:rPr>
                        <a:t>2008 он</a:t>
                      </a:r>
                      <a:endParaRPr lang="mn-MN" sz="1200" b="0" i="0" u="none" strike="noStrike">
                        <a:solidFill>
                          <a:srgbClr val="000000"/>
                        </a:solidFill>
                        <a:effectLst/>
                        <a:latin typeface="Arial" pitchFamily="34" charset="0"/>
                        <a:cs typeface="Arial" pitchFamily="34" charset="0"/>
                      </a:endParaRPr>
                    </a:p>
                  </a:txBody>
                  <a:tcPr marL="7974" marR="7974" marT="7974" marB="0" anchor="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Arial" pitchFamily="34" charset="0"/>
                          <a:cs typeface="Arial" pitchFamily="34" charset="0"/>
                        </a:rPr>
                        <a:t>5</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3</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383914">
                <a:tc>
                  <a:txBody>
                    <a:bodyPr/>
                    <a:lstStyle/>
                    <a:p>
                      <a:pPr algn="l" fontAlgn="b"/>
                      <a:r>
                        <a:rPr lang="mn-MN" sz="1200" u="none" strike="noStrike">
                          <a:effectLst/>
                          <a:latin typeface="Arial" pitchFamily="34" charset="0"/>
                          <a:cs typeface="Arial" pitchFamily="34" charset="0"/>
                        </a:rPr>
                        <a:t>2009 он</a:t>
                      </a:r>
                      <a:endParaRPr lang="mn-MN" sz="1200" b="0" i="0" u="none" strike="noStrike">
                        <a:solidFill>
                          <a:srgbClr val="000000"/>
                        </a:solidFill>
                        <a:effectLst/>
                        <a:latin typeface="Arial" pitchFamily="34" charset="0"/>
                        <a:cs typeface="Arial" pitchFamily="34" charset="0"/>
                      </a:endParaRPr>
                    </a:p>
                  </a:txBody>
                  <a:tcPr marL="7974" marR="7974" marT="7974" marB="0" anchor="b">
                    <a:solidFill>
                      <a:schemeClr val="bg1"/>
                    </a:solidFill>
                  </a:tcPr>
                </a:tc>
                <a:tc gridSpan="2">
                  <a:txBody>
                    <a:bodyPr/>
                    <a:lstStyle/>
                    <a:p>
                      <a:pPr algn="ctr" fontAlgn="ctr"/>
                      <a:r>
                        <a:rPr lang="en-US" sz="1200" u="none" strike="noStrike">
                          <a:effectLst/>
                          <a:latin typeface="Arial" pitchFamily="34" charset="0"/>
                          <a:cs typeface="Arial" pitchFamily="34" charset="0"/>
                        </a:rPr>
                        <a:t>2</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hMerge="1">
                  <a:txBody>
                    <a:bodyPr/>
                    <a:lstStyle/>
                    <a:p>
                      <a:endParaRPr lang="en-US"/>
                    </a:p>
                  </a:txBody>
                  <a:tcPr/>
                </a:tc>
                <a:tc>
                  <a:txBody>
                    <a:bodyPr/>
                    <a:lstStyle/>
                    <a:p>
                      <a:pPr algn="ctr" fontAlgn="ctr"/>
                      <a:r>
                        <a:rPr lang="en-US" sz="1200" u="none" strike="noStrike" dirty="0">
                          <a:effectLst/>
                          <a:latin typeface="Arial" pitchFamily="34" charset="0"/>
                          <a:cs typeface="Arial" pitchFamily="34" charset="0"/>
                        </a:rPr>
                        <a:t>2</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2</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a:effectLst/>
                          <a:latin typeface="Arial" pitchFamily="34" charset="0"/>
                          <a:cs typeface="Arial" pitchFamily="34" charset="0"/>
                        </a:rPr>
                        <a:t>3</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195478">
                <a:tc gridSpan="3">
                  <a:txBody>
                    <a:bodyPr/>
                    <a:lstStyle/>
                    <a:p>
                      <a:pPr algn="l" fontAlgn="b"/>
                      <a:r>
                        <a:rPr lang="mn-MN" sz="1200" u="none" strike="noStrike">
                          <a:effectLst/>
                          <a:latin typeface="Arial" pitchFamily="34" charset="0"/>
                          <a:cs typeface="Arial" pitchFamily="34" charset="0"/>
                        </a:rPr>
                        <a:t>2010 он</a:t>
                      </a:r>
                      <a:endParaRPr lang="mn-MN" sz="1200" b="0" i="0" u="none" strike="noStrike">
                        <a:solidFill>
                          <a:srgbClr val="000000"/>
                        </a:solidFill>
                        <a:effectLst/>
                        <a:latin typeface="Arial" pitchFamily="34" charset="0"/>
                        <a:cs typeface="Arial" pitchFamily="34" charset="0"/>
                      </a:endParaRPr>
                    </a:p>
                  </a:txBody>
                  <a:tcPr marL="7974" marR="7974" marT="7974" marB="0" anchor="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a:effectLst/>
                          <a:latin typeface="Arial" pitchFamily="34" charset="0"/>
                          <a:cs typeface="Arial" pitchFamily="34" charset="0"/>
                        </a:rPr>
                        <a:t>1</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a:effectLst/>
                          <a:latin typeface="Arial" pitchFamily="34" charset="0"/>
                          <a:cs typeface="Arial" pitchFamily="34" charset="0"/>
                        </a:rPr>
                        <a:t>3</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383914">
                <a:tc>
                  <a:txBody>
                    <a:bodyPr/>
                    <a:lstStyle/>
                    <a:p>
                      <a:pPr algn="l" fontAlgn="b"/>
                      <a:r>
                        <a:rPr lang="mn-MN" sz="1200" u="none" strike="noStrike">
                          <a:effectLst/>
                          <a:latin typeface="Arial" pitchFamily="34" charset="0"/>
                          <a:cs typeface="Arial" pitchFamily="34" charset="0"/>
                        </a:rPr>
                        <a:t>2011 он</a:t>
                      </a:r>
                      <a:endParaRPr lang="mn-MN" sz="1200" b="0" i="0" u="none" strike="noStrike">
                        <a:solidFill>
                          <a:srgbClr val="000000"/>
                        </a:solidFill>
                        <a:effectLst/>
                        <a:latin typeface="Arial" pitchFamily="34" charset="0"/>
                        <a:cs typeface="Arial" pitchFamily="34" charset="0"/>
                      </a:endParaRPr>
                    </a:p>
                  </a:txBody>
                  <a:tcPr marL="7974" marR="7974" marT="7974" marB="0" anchor="b">
                    <a:solidFill>
                      <a:schemeClr val="bg1"/>
                    </a:solidFill>
                  </a:tcPr>
                </a:tc>
                <a:tc gridSpan="2">
                  <a:txBody>
                    <a:bodyPr/>
                    <a:lstStyle/>
                    <a:p>
                      <a:pPr algn="ctr" fontAlgn="ctr"/>
                      <a:r>
                        <a:rPr lang="en-US" sz="1200" u="none" strike="noStrike">
                          <a:effectLst/>
                          <a:latin typeface="Arial" pitchFamily="34" charset="0"/>
                          <a:cs typeface="Arial" pitchFamily="34" charset="0"/>
                        </a:rPr>
                        <a:t>1</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hMerge="1">
                  <a:txBody>
                    <a:bodyPr/>
                    <a:lstStyle/>
                    <a:p>
                      <a:endParaRPr lang="en-US"/>
                    </a:p>
                  </a:txBody>
                  <a:tcPr/>
                </a:tc>
                <a:tc>
                  <a:txBody>
                    <a:bodyPr/>
                    <a:lstStyle/>
                    <a:p>
                      <a:pPr algn="ctr" fontAlgn="ctr"/>
                      <a:r>
                        <a:rPr lang="en-US" sz="1200" u="none" strike="noStrike">
                          <a:effectLst/>
                          <a:latin typeface="Arial" pitchFamily="34" charset="0"/>
                          <a:cs typeface="Arial" pitchFamily="34" charset="0"/>
                        </a:rPr>
                        <a:t>1</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195478">
                <a:tc gridSpan="3">
                  <a:txBody>
                    <a:bodyPr/>
                    <a:lstStyle/>
                    <a:p>
                      <a:pPr algn="l" fontAlgn="b"/>
                      <a:r>
                        <a:rPr lang="mn-MN" sz="1200" u="none" strike="noStrike">
                          <a:effectLst/>
                          <a:latin typeface="Arial" pitchFamily="34" charset="0"/>
                          <a:cs typeface="Arial" pitchFamily="34" charset="0"/>
                        </a:rPr>
                        <a:t>2012 он</a:t>
                      </a:r>
                      <a:endParaRPr lang="mn-MN" sz="1200" b="0" i="0" u="none" strike="noStrike">
                        <a:solidFill>
                          <a:srgbClr val="000000"/>
                        </a:solidFill>
                        <a:effectLst/>
                        <a:latin typeface="Arial" pitchFamily="34" charset="0"/>
                        <a:cs typeface="Arial" pitchFamily="34" charset="0"/>
                      </a:endParaRPr>
                    </a:p>
                  </a:txBody>
                  <a:tcPr marL="7974" marR="7974" marT="7974" marB="0" anchor="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a:effectLst/>
                          <a:latin typeface="Arial" pitchFamily="34" charset="0"/>
                          <a:cs typeface="Arial" pitchFamily="34" charset="0"/>
                        </a:rPr>
                        <a:t>7</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a:effectLst/>
                          <a:latin typeface="Arial" pitchFamily="34" charset="0"/>
                          <a:cs typeface="Arial" pitchFamily="34" charset="0"/>
                        </a:rPr>
                        <a:t>1</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4</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2</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195478">
                <a:tc gridSpan="3">
                  <a:txBody>
                    <a:bodyPr/>
                    <a:lstStyle/>
                    <a:p>
                      <a:pPr algn="l" fontAlgn="b"/>
                      <a:r>
                        <a:rPr lang="mn-MN" sz="1200" u="none" strike="noStrike">
                          <a:effectLst/>
                          <a:latin typeface="Arial" pitchFamily="34" charset="0"/>
                          <a:cs typeface="Arial" pitchFamily="34" charset="0"/>
                        </a:rPr>
                        <a:t>2013 он</a:t>
                      </a:r>
                      <a:endParaRPr lang="mn-MN" sz="1200" b="0" i="0" u="none" strike="noStrike">
                        <a:solidFill>
                          <a:srgbClr val="000000"/>
                        </a:solidFill>
                        <a:effectLst/>
                        <a:latin typeface="Arial" pitchFamily="34" charset="0"/>
                        <a:cs typeface="Arial" pitchFamily="34" charset="0"/>
                      </a:endParaRPr>
                    </a:p>
                  </a:txBody>
                  <a:tcPr marL="7974" marR="7974" marT="7974" marB="0" anchor="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a:effectLst/>
                          <a:latin typeface="Arial" pitchFamily="34" charset="0"/>
                          <a:cs typeface="Arial" pitchFamily="34" charset="0"/>
                        </a:rPr>
                        <a:t>2</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3</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r h="195478">
                <a:tc>
                  <a:txBody>
                    <a:bodyPr/>
                    <a:lstStyle/>
                    <a:p>
                      <a:pPr algn="ctr" fontAlgn="ctr"/>
                      <a:r>
                        <a:rPr lang="mn-MN" sz="1200" u="none" strike="noStrike">
                          <a:effectLst/>
                          <a:latin typeface="Arial" pitchFamily="34" charset="0"/>
                          <a:cs typeface="Arial" pitchFamily="34" charset="0"/>
                        </a:rPr>
                        <a:t>Дүн</a:t>
                      </a:r>
                      <a:endParaRPr lang="mn-MN"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gridSpan="2">
                  <a:txBody>
                    <a:bodyPr/>
                    <a:lstStyle/>
                    <a:p>
                      <a:pPr algn="ctr" fontAlgn="ctr"/>
                      <a:r>
                        <a:rPr lang="en-US" sz="1200" u="none" strike="noStrike">
                          <a:effectLst/>
                          <a:latin typeface="Arial" pitchFamily="34" charset="0"/>
                          <a:cs typeface="Arial" pitchFamily="34" charset="0"/>
                        </a:rPr>
                        <a:t>5</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hMerge="1">
                  <a:txBody>
                    <a:bodyPr/>
                    <a:lstStyle/>
                    <a:p>
                      <a:endParaRPr lang="en-US"/>
                    </a:p>
                  </a:txBody>
                  <a:tcPr/>
                </a:tc>
                <a:tc>
                  <a:txBody>
                    <a:bodyPr/>
                    <a:lstStyle/>
                    <a:p>
                      <a:pPr algn="ctr" fontAlgn="ctr"/>
                      <a:r>
                        <a:rPr lang="en-US" sz="1200" u="none" strike="noStrike">
                          <a:effectLst/>
                          <a:latin typeface="Arial" pitchFamily="34" charset="0"/>
                          <a:cs typeface="Arial" pitchFamily="34" charset="0"/>
                        </a:rPr>
                        <a:t>38</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a:effectLst/>
                          <a:latin typeface="Arial" pitchFamily="34" charset="0"/>
                          <a:cs typeface="Arial" pitchFamily="34" charset="0"/>
                        </a:rPr>
                        <a:t>11</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a:effectLst/>
                          <a:latin typeface="Arial" pitchFamily="34" charset="0"/>
                          <a:cs typeface="Arial" pitchFamily="34" charset="0"/>
                        </a:rPr>
                        <a:t>24</a:t>
                      </a:r>
                      <a:endParaRPr lang="en-US" sz="1200" b="0" i="0" u="none" strike="noStrike">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17</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ctr" fontAlgn="ctr"/>
                      <a:r>
                        <a:rPr lang="en-US" sz="1200" u="none" strike="noStrike" dirty="0">
                          <a:effectLst/>
                          <a:latin typeface="Arial" pitchFamily="34" charset="0"/>
                          <a:cs typeface="Arial" pitchFamily="34" charset="0"/>
                        </a:rPr>
                        <a:t>19</a:t>
                      </a:r>
                      <a:endParaRPr lang="en-US" sz="1200" b="0" i="0" u="none" strike="noStrike" dirty="0">
                        <a:solidFill>
                          <a:srgbClr val="000000"/>
                        </a:solidFill>
                        <a:effectLst/>
                        <a:latin typeface="Arial" pitchFamily="34" charset="0"/>
                        <a:cs typeface="Arial" pitchFamily="34" charset="0"/>
                      </a:endParaRPr>
                    </a:p>
                  </a:txBody>
                  <a:tcPr marL="7974" marR="7974" marT="7974" marB="0" anchor="ctr">
                    <a:solidFill>
                      <a:schemeClr val="bg1"/>
                    </a:solidFill>
                  </a:tcPr>
                </a:tc>
                <a:tc>
                  <a:txBody>
                    <a:bodyPr/>
                    <a:lstStyle/>
                    <a:p>
                      <a:pPr algn="r" fontAlgn="b"/>
                      <a:endParaRPr lang="en-US" sz="1200" b="0" i="0" u="none" strike="noStrike" dirty="0">
                        <a:solidFill>
                          <a:srgbClr val="000000"/>
                        </a:solidFill>
                        <a:effectLst/>
                        <a:latin typeface="Arial" pitchFamily="34" charset="0"/>
                        <a:cs typeface="Arial" pitchFamily="34" charset="0"/>
                      </a:endParaRPr>
                    </a:p>
                  </a:txBody>
                  <a:tcPr marL="7974" marR="7974" marT="7974" marB="0" anchor="b"/>
                </a:tc>
              </a:tr>
            </a:tbl>
          </a:graphicData>
        </a:graphic>
      </p:graphicFrame>
      <p:sp>
        <p:nvSpPr>
          <p:cNvPr id="3" name="TextBox 2"/>
          <p:cNvSpPr txBox="1"/>
          <p:nvPr/>
        </p:nvSpPr>
        <p:spPr>
          <a:xfrm>
            <a:off x="395536" y="6093296"/>
            <a:ext cx="8352928" cy="646331"/>
          </a:xfrm>
          <a:prstGeom prst="rect">
            <a:avLst/>
          </a:prstGeom>
          <a:noFill/>
        </p:spPr>
        <p:txBody>
          <a:bodyPr wrap="square" rtlCol="0">
            <a:spAutoFit/>
          </a:bodyPr>
          <a:lstStyle/>
          <a:p>
            <a:r>
              <a:rPr lang="mn-MN" dirty="0" smtClean="0">
                <a:latin typeface="Arial" pitchFamily="34" charset="0"/>
                <a:cs typeface="Arial" pitchFamily="34" charset="0"/>
              </a:rPr>
              <a:t>2004- 2014 онд н ийт 88 байгууламжийн  усан халаалтын зуухыг шинэчлэсэн байна.</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453243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9"/>
            <a:ext cx="8229600" cy="1008112"/>
          </a:xfrm>
        </p:spPr>
        <p:txBody>
          <a:bodyPr>
            <a:normAutofit fontScale="90000"/>
          </a:bodyPr>
          <a:lstStyle/>
          <a:p>
            <a:pPr algn="ctr"/>
            <a:r>
              <a:rPr lang="mn-MN" sz="3200" dirty="0" smtClean="0"/>
              <a:t>Нийслэлийн хэмжээнд 2013 онд шинэчлэгдсэн усан халаалтын зуухны жагсаалт</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45595734"/>
              </p:ext>
            </p:extLst>
          </p:nvPr>
        </p:nvGraphicFramePr>
        <p:xfrm>
          <a:off x="107504" y="1052736"/>
          <a:ext cx="8928991" cy="5256584"/>
        </p:xfrm>
        <a:graphic>
          <a:graphicData uri="http://schemas.openxmlformats.org/drawingml/2006/table">
            <a:tbl>
              <a:tblPr/>
              <a:tblGrid>
                <a:gridCol w="642452"/>
                <a:gridCol w="3637560"/>
                <a:gridCol w="2213800"/>
                <a:gridCol w="1180693"/>
                <a:gridCol w="1254486"/>
              </a:tblGrid>
              <a:tr h="298331">
                <a:tc gridSpan="5">
                  <a:txBody>
                    <a:bodyPr/>
                    <a:lstStyle/>
                    <a:p>
                      <a:pPr algn="ctr" fontAlgn="ctr"/>
                      <a:endParaRPr lang="mn-MN" sz="800" b="1" i="0" u="none" strike="noStrike" dirty="0">
                        <a:solidFill>
                          <a:srgbClr val="000000"/>
                        </a:solidFill>
                        <a:effectLst/>
                        <a:latin typeface="Arial"/>
                      </a:endParaRPr>
                    </a:p>
                  </a:txBody>
                  <a:tcPr marL="6489" marR="6489" marT="648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9011">
                <a:tc>
                  <a:txBody>
                    <a:bodyPr/>
                    <a:lstStyle/>
                    <a:p>
                      <a:pPr algn="ctr" fontAlgn="ctr"/>
                      <a:r>
                        <a:rPr lang="en-US" sz="800" b="1" i="0" u="none" strike="noStrike">
                          <a:solidFill>
                            <a:srgbClr val="000000"/>
                          </a:solidFill>
                          <a:effectLst/>
                          <a:latin typeface="Arial"/>
                        </a:rPr>
                        <a:t> </a:t>
                      </a:r>
                    </a:p>
                  </a:txBody>
                  <a:tcPr marL="6489" marR="6489" marT="64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Arial"/>
                        </a:rPr>
                        <a:t> </a:t>
                      </a:r>
                    </a:p>
                  </a:txBody>
                  <a:tcPr marL="6489" marR="6489" marT="64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Arial"/>
                        </a:rPr>
                        <a:t> </a:t>
                      </a:r>
                    </a:p>
                  </a:txBody>
                  <a:tcPr marL="6489" marR="6489" marT="64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Arial"/>
                        </a:rPr>
                        <a:t> </a:t>
                      </a:r>
                    </a:p>
                  </a:txBody>
                  <a:tcPr marL="6489" marR="6489" marT="64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Arial"/>
                        </a:rPr>
                        <a:t> </a:t>
                      </a:r>
                    </a:p>
                  </a:txBody>
                  <a:tcPr marL="6489" marR="6489" marT="64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311">
                <a:tc>
                  <a:txBody>
                    <a:bodyPr/>
                    <a:lstStyle/>
                    <a:p>
                      <a:pPr algn="ctr" fontAlgn="ctr"/>
                      <a:r>
                        <a:rPr lang="en-US" sz="1200" b="0" i="0" u="none" strike="noStrike" dirty="0">
                          <a:solidFill>
                            <a:srgbClr val="000000"/>
                          </a:solidFill>
                          <a:effectLst/>
                          <a:latin typeface="Arial"/>
                        </a:rPr>
                        <a:t>№</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effectLst/>
                          <a:latin typeface="Arial"/>
                        </a:rPr>
                        <a:t>Байгууллагын нэр </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050" b="0" i="0" u="none" strike="noStrike" dirty="0">
                          <a:solidFill>
                            <a:srgbClr val="000000"/>
                          </a:solidFill>
                          <a:effectLst/>
                          <a:latin typeface="Arial"/>
                        </a:rPr>
                        <a:t>Байршил</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dirty="0">
                          <a:solidFill>
                            <a:srgbClr val="000000"/>
                          </a:solidFill>
                          <a:effectLst/>
                          <a:latin typeface="Arial"/>
                        </a:rPr>
                        <a:t>Байгууламжийн тоо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effectLst/>
                          <a:latin typeface="Arial"/>
                        </a:rPr>
                        <a:t>Зуухны тоо  </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ctr"/>
                      <a:r>
                        <a:rPr lang="en-US" sz="12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158 дугаар цэцэрлэгийн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50" b="0" i="0" u="none" strike="noStrike" dirty="0">
                          <a:solidFill>
                            <a:srgbClr val="000000"/>
                          </a:solidFill>
                          <a:effectLst/>
                          <a:latin typeface="Arial"/>
                        </a:rPr>
                        <a:t>СХД-ийн 27 дугаар  хороо </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a:rPr>
                        <a:t>2</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ctr"/>
                      <a:r>
                        <a:rPr lang="en-US" sz="1200" b="0" i="0" u="none" strike="noStrike" dirty="0">
                          <a:solidFill>
                            <a:srgbClr val="000000"/>
                          </a:solidFill>
                          <a:effectLst/>
                          <a:latin typeface="Arial"/>
                        </a:rPr>
                        <a:t>2</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166 дугаар цэцэрлэгийн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50" b="0" i="0" u="none" strike="noStrike" dirty="0">
                          <a:solidFill>
                            <a:srgbClr val="000000"/>
                          </a:solidFill>
                          <a:effectLst/>
                          <a:latin typeface="Arial"/>
                        </a:rPr>
                        <a:t>СХД-ийн 15 дугаар  хороо </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a:rPr>
                        <a:t>2</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ctr"/>
                      <a:r>
                        <a:rPr lang="en-US" sz="1200" b="0" i="0" u="none" strike="noStrike" dirty="0">
                          <a:solidFill>
                            <a:srgbClr val="000000"/>
                          </a:solidFill>
                          <a:effectLst/>
                          <a:latin typeface="Arial"/>
                        </a:rPr>
                        <a:t>3</a:t>
                      </a:r>
                    </a:p>
                  </a:txBody>
                  <a:tcPr marL="6489" marR="6489" marT="64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167 дугаар цэцэрлэгийн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50" b="0" i="0" u="none" strike="noStrike" dirty="0">
                          <a:solidFill>
                            <a:srgbClr val="000000"/>
                          </a:solidFill>
                          <a:effectLst/>
                          <a:latin typeface="Arial"/>
                        </a:rPr>
                        <a:t>БЗД-ийн 9 дүгээр  хороо </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a:rPr>
                        <a:t>2</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ctr"/>
                      <a:r>
                        <a:rPr lang="en-US" sz="1200" b="0" i="0" u="none" strike="noStrike" dirty="0">
                          <a:solidFill>
                            <a:srgbClr val="000000"/>
                          </a:solidFill>
                          <a:effectLst/>
                          <a:latin typeface="Arial"/>
                        </a:rPr>
                        <a:t>4</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169 дугаар цэцэрлэгийн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50" b="0" i="0" u="none" strike="noStrike" dirty="0">
                          <a:solidFill>
                            <a:srgbClr val="000000"/>
                          </a:solidFill>
                          <a:effectLst/>
                          <a:latin typeface="Arial"/>
                        </a:rPr>
                        <a:t>БЗД-ийн 22 дугаар  хороо </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a:rPr>
                        <a:t>2</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ctr"/>
                      <a:r>
                        <a:rPr lang="en-US" sz="1200" b="0" i="0" u="none" strike="noStrike" dirty="0">
                          <a:solidFill>
                            <a:srgbClr val="000000"/>
                          </a:solidFill>
                          <a:effectLst/>
                          <a:latin typeface="Arial"/>
                        </a:rPr>
                        <a:t>5</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59 дүгээр сургуулийн халаатын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mn-MN" sz="1050" b="0" i="0" u="none" strike="noStrike" dirty="0">
                          <a:solidFill>
                            <a:srgbClr val="000000"/>
                          </a:solidFill>
                          <a:effectLst/>
                          <a:latin typeface="Arial"/>
                        </a:rPr>
                        <a:t>ХУД-ийн 19 дүгээр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ctr"/>
                      <a:r>
                        <a:rPr lang="en-US" sz="1200" b="0" i="0" u="none" strike="noStrike" dirty="0">
                          <a:solidFill>
                            <a:srgbClr val="000000"/>
                          </a:solidFill>
                          <a:effectLst/>
                          <a:latin typeface="Arial"/>
                        </a:rPr>
                        <a:t>6</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3 дугаар цэцэрлэгийн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50" b="0" i="0" u="none" strike="noStrike" dirty="0">
                          <a:solidFill>
                            <a:srgbClr val="000000"/>
                          </a:solidFill>
                          <a:effectLst/>
                          <a:latin typeface="Arial"/>
                        </a:rPr>
                        <a:t>БЗД-ийн 9 дүгээр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a:rPr>
                        <a:t>2</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ctr"/>
                      <a:r>
                        <a:rPr lang="en-US" sz="1200" b="0" i="0" u="none" strike="noStrike" dirty="0">
                          <a:solidFill>
                            <a:srgbClr val="000000"/>
                          </a:solidFill>
                          <a:effectLst/>
                          <a:latin typeface="Arial"/>
                        </a:rPr>
                        <a:t>7</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168 дугаар цэцэрлэгийн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50" b="0" i="0" u="none" strike="noStrike" dirty="0">
                          <a:solidFill>
                            <a:srgbClr val="000000"/>
                          </a:solidFill>
                          <a:effectLst/>
                          <a:latin typeface="Arial"/>
                        </a:rPr>
                        <a:t>БЗД-ийн 19 дүгээр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a:rPr>
                        <a:t>2</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ctr"/>
                      <a:r>
                        <a:rPr lang="en-US" sz="1200" b="0" i="0" u="none" strike="noStrike" dirty="0">
                          <a:solidFill>
                            <a:srgbClr val="000000"/>
                          </a:solidFill>
                          <a:effectLst/>
                          <a:latin typeface="Arial"/>
                        </a:rPr>
                        <a:t>8</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200" b="0" i="0" u="none" strike="noStrike" dirty="0">
                          <a:solidFill>
                            <a:srgbClr val="000000"/>
                          </a:solidFill>
                          <a:effectLst/>
                          <a:latin typeface="Arial"/>
                        </a:rPr>
                        <a:t>34 дүгээр гал унтраах анги</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mn-MN" sz="1050" b="0" i="0" u="none" strike="noStrike" dirty="0">
                          <a:solidFill>
                            <a:srgbClr val="000000"/>
                          </a:solidFill>
                          <a:effectLst/>
                          <a:latin typeface="Arial"/>
                        </a:rPr>
                        <a:t>СБД-ийн 15 дүгаар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2</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7445">
                <a:tc>
                  <a:txBody>
                    <a:bodyPr/>
                    <a:lstStyle/>
                    <a:p>
                      <a:pPr algn="ctr" fontAlgn="ctr"/>
                      <a:r>
                        <a:rPr lang="en-US" sz="1200" b="0" i="0" u="none" strike="noStrike" dirty="0">
                          <a:solidFill>
                            <a:srgbClr val="000000"/>
                          </a:solidFill>
                          <a:effectLst/>
                          <a:latin typeface="Arial"/>
                        </a:rPr>
                        <a:t>9</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170 дугаар цэцэрлэгийн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50" b="0" i="0" u="none" strike="noStrike" dirty="0">
                          <a:solidFill>
                            <a:srgbClr val="000000"/>
                          </a:solidFill>
                          <a:effectLst/>
                          <a:latin typeface="Arial"/>
                        </a:rPr>
                        <a:t>СХД-ийн 27 дугаар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2</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7445">
                <a:tc>
                  <a:txBody>
                    <a:bodyPr/>
                    <a:lstStyle/>
                    <a:p>
                      <a:pPr algn="ctr" fontAlgn="b"/>
                      <a:r>
                        <a:rPr lang="en-US" sz="1200" b="0" i="0" u="none" strike="noStrike" dirty="0">
                          <a:solidFill>
                            <a:srgbClr val="000000"/>
                          </a:solidFill>
                          <a:effectLst/>
                          <a:latin typeface="Arial"/>
                        </a:rPr>
                        <a:t>10</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63 дугаар гал унтраах ангийн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mn-MN" sz="1050" b="0" i="0" u="none" strike="noStrike" dirty="0">
                          <a:solidFill>
                            <a:srgbClr val="000000"/>
                          </a:solidFill>
                          <a:effectLst/>
                          <a:latin typeface="Arial"/>
                        </a:rPr>
                        <a:t>СБД-ийн  дугаар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2</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7445">
                <a:tc>
                  <a:txBody>
                    <a:bodyPr/>
                    <a:lstStyle/>
                    <a:p>
                      <a:pPr algn="ctr" fontAlgn="b"/>
                      <a:r>
                        <a:rPr lang="en-US" sz="1200" b="0" i="0" u="none" strike="noStrike" dirty="0">
                          <a:solidFill>
                            <a:srgbClr val="000000"/>
                          </a:solidFill>
                          <a:effectLst/>
                          <a:latin typeface="Arial"/>
                        </a:rPr>
                        <a:t>11</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a:solidFill>
                            <a:srgbClr val="000000"/>
                          </a:solidFill>
                          <a:effectLst/>
                          <a:latin typeface="Arial"/>
                        </a:rPr>
                        <a:t>Богд уул сувилалын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50" b="0" i="0" u="none" strike="noStrike" dirty="0">
                          <a:solidFill>
                            <a:srgbClr val="000000"/>
                          </a:solidFill>
                          <a:effectLst/>
                          <a:latin typeface="Arial"/>
                        </a:rPr>
                        <a:t>ХУД-ийн 2 дугаар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1</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7445">
                <a:tc>
                  <a:txBody>
                    <a:bodyPr/>
                    <a:lstStyle/>
                    <a:p>
                      <a:pPr algn="ctr" fontAlgn="b"/>
                      <a:r>
                        <a:rPr lang="en-US" sz="1200" b="0" i="0" u="none" strike="noStrike" dirty="0">
                          <a:solidFill>
                            <a:srgbClr val="000000"/>
                          </a:solidFill>
                          <a:effectLst/>
                          <a:latin typeface="Arial"/>
                        </a:rPr>
                        <a:t>12</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29 дугаар гал унтраах ангийн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mn-MN" sz="1050" b="0" i="0" u="none" strike="noStrike" dirty="0">
                          <a:solidFill>
                            <a:srgbClr val="000000"/>
                          </a:solidFill>
                          <a:effectLst/>
                          <a:latin typeface="Arial"/>
                        </a:rPr>
                        <a:t>СХД-ийн 1 дүгаар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b"/>
                      <a:r>
                        <a:rPr lang="en-US" sz="1200" b="0" i="0" u="none" strike="noStrike" dirty="0">
                          <a:solidFill>
                            <a:srgbClr val="000000"/>
                          </a:solidFill>
                          <a:effectLst/>
                          <a:latin typeface="Arial"/>
                        </a:rPr>
                        <a:t>13</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45 дугаар цэцэрлэгийн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50" b="0" i="0" u="none" strike="noStrike" dirty="0">
                          <a:solidFill>
                            <a:srgbClr val="000000"/>
                          </a:solidFill>
                          <a:effectLst/>
                          <a:latin typeface="Arial"/>
                        </a:rPr>
                        <a:t>БЗД-ийн 2 дугаар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b"/>
                      <a:r>
                        <a:rPr lang="en-US" sz="1200" b="0" i="0" u="none" strike="noStrike" dirty="0">
                          <a:solidFill>
                            <a:srgbClr val="000000"/>
                          </a:solidFill>
                          <a:effectLst/>
                          <a:latin typeface="Arial"/>
                        </a:rPr>
                        <a:t>14</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106 дугаар сургуулийн халаатын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mn-MN" sz="1050" b="0" i="0" u="none" strike="noStrike" dirty="0">
                          <a:solidFill>
                            <a:srgbClr val="000000"/>
                          </a:solidFill>
                          <a:effectLst/>
                          <a:latin typeface="Arial"/>
                        </a:rPr>
                        <a:t>СХД-ийн 22 дугаар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b"/>
                      <a:r>
                        <a:rPr lang="en-US" sz="1200" b="0" i="0" u="none" strike="noStrike" dirty="0">
                          <a:solidFill>
                            <a:srgbClr val="000000"/>
                          </a:solidFill>
                          <a:effectLst/>
                          <a:latin typeface="Arial"/>
                        </a:rPr>
                        <a:t>15</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150 дугаар цэцэрлэгийн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50" b="0" i="0" u="none" strike="noStrike" dirty="0">
                          <a:solidFill>
                            <a:srgbClr val="000000"/>
                          </a:solidFill>
                          <a:effectLst/>
                          <a:latin typeface="Arial"/>
                        </a:rPr>
                        <a:t>СХД-ийн 11 дүгээр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45">
                <a:tc>
                  <a:txBody>
                    <a:bodyPr/>
                    <a:lstStyle/>
                    <a:p>
                      <a:pPr algn="ctr" fontAlgn="b"/>
                      <a:r>
                        <a:rPr lang="en-US" sz="1200" b="0" i="0" u="none" strike="noStrike" dirty="0">
                          <a:solidFill>
                            <a:srgbClr val="000000"/>
                          </a:solidFill>
                          <a:effectLst/>
                          <a:latin typeface="Arial"/>
                        </a:rPr>
                        <a:t>16</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126 дугаар цэцэрлэгийн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50" b="0" i="0" u="none" strike="noStrike" dirty="0">
                          <a:solidFill>
                            <a:srgbClr val="000000"/>
                          </a:solidFill>
                          <a:effectLst/>
                          <a:latin typeface="Arial"/>
                        </a:rPr>
                        <a:t>ЧД-ийн 4 дүгээр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811">
                <a:tc>
                  <a:txBody>
                    <a:bodyPr/>
                    <a:lstStyle/>
                    <a:p>
                      <a:pPr algn="ctr" fontAlgn="b"/>
                      <a:r>
                        <a:rPr lang="en-US" sz="1200" b="0" i="0" u="none" strike="noStrike" dirty="0">
                          <a:solidFill>
                            <a:srgbClr val="000000"/>
                          </a:solidFill>
                          <a:effectLst/>
                          <a:latin typeface="Arial"/>
                        </a:rPr>
                        <a:t>17</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dirty="0">
                          <a:solidFill>
                            <a:srgbClr val="000000"/>
                          </a:solidFill>
                          <a:effectLst/>
                          <a:latin typeface="Arial"/>
                        </a:rPr>
                        <a:t>34 дүгээр цэцэрлэгийн халаалтын зуух</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50" b="0" i="0" u="none" strike="noStrike" dirty="0">
                          <a:solidFill>
                            <a:srgbClr val="000000"/>
                          </a:solidFill>
                          <a:effectLst/>
                          <a:latin typeface="Arial"/>
                        </a:rPr>
                        <a:t>Налайх дүүргийн 5 дугаар хороо</a:t>
                      </a:r>
                    </a:p>
                  </a:txBody>
                  <a:tcPr marL="6489" marR="6489" marT="6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a:t>
                      </a:r>
                    </a:p>
                  </a:txBody>
                  <a:tcPr marL="6489" marR="6489" marT="6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14744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58" y="404664"/>
            <a:ext cx="8229600" cy="1080120"/>
          </a:xfrm>
        </p:spPr>
        <p:txBody>
          <a:bodyPr>
            <a:noAutofit/>
          </a:bodyPr>
          <a:lstStyle/>
          <a:p>
            <a:pPr algn="ctr"/>
            <a:r>
              <a:rPr lang="mn-MN" sz="2800" dirty="0" smtClean="0"/>
              <a:t>Нийслэлийн хэмжээнд 2014 онд шинэчлэгдэх шаардлагатай усан халаалтын зуухнуудын жагсаалт</a:t>
            </a:r>
            <a:endParaRPr lang="en-US" sz="2800" dirty="0"/>
          </a:p>
        </p:txBody>
      </p:sp>
      <p:sp>
        <p:nvSpPr>
          <p:cNvPr id="3" name="Content Placeholder 2"/>
          <p:cNvSpPr>
            <a:spLocks noGrp="1"/>
          </p:cNvSpPr>
          <p:nvPr>
            <p:ph idx="1"/>
          </p:nvPr>
        </p:nvSpPr>
        <p:spPr/>
        <p:txBody>
          <a:bodyPr/>
          <a:lstStyle/>
          <a:p>
            <a:endParaRPr lang="en-US" dirty="0"/>
          </a:p>
        </p:txBody>
      </p:sp>
      <p:pic>
        <p:nvPicPr>
          <p:cNvPr id="1026" name="Picture 2" descr="C:\Users\dell\Documents\Scanned Documents\Imag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28800"/>
            <a:ext cx="9122664" cy="511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8880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fontScale="90000"/>
          </a:bodyPr>
          <a:lstStyle/>
          <a:p>
            <a:pPr algn="ctr"/>
            <a:r>
              <a:rPr lang="mn-MN" sz="2800" dirty="0" smtClean="0"/>
              <a:t>НИЙСЛЭЛИЙН ХЭМЖЭЭНД ШИНЭЧЛЭГДЭХ ШААРДЛАГАТАЙ ХАЛААЛТЫН ЗУУХНУУД</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40593163"/>
              </p:ext>
            </p:extLst>
          </p:nvPr>
        </p:nvGraphicFramePr>
        <p:xfrm>
          <a:off x="251521" y="1700812"/>
          <a:ext cx="8640958" cy="3689985"/>
        </p:xfrm>
        <a:graphic>
          <a:graphicData uri="http://schemas.openxmlformats.org/drawingml/2006/table">
            <a:tbl>
              <a:tblPr>
                <a:tableStyleId>{5C22544A-7EE6-4342-B048-85BDC9FD1C3A}</a:tableStyleId>
              </a:tblPr>
              <a:tblGrid>
                <a:gridCol w="529870"/>
                <a:gridCol w="5278322"/>
                <a:gridCol w="1569230"/>
                <a:gridCol w="1263536"/>
              </a:tblGrid>
              <a:tr h="271414">
                <a:tc>
                  <a:txBody>
                    <a:bodyPr/>
                    <a:lstStyle/>
                    <a:p>
                      <a:pPr algn="ctr" fontAlgn="ctr"/>
                      <a:r>
                        <a:rPr lang="en-US" sz="1800" u="none" strike="noStrike" dirty="0">
                          <a:effectLst/>
                          <a:latin typeface="Arial" pitchFamily="34" charset="0"/>
                          <a:cs typeface="Arial" pitchFamily="34" charset="0"/>
                        </a:rPr>
                        <a:t>№</a:t>
                      </a:r>
                      <a:endParaRPr lang="en-US" sz="18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mn-MN" sz="1800" u="none" strike="noStrike" dirty="0">
                          <a:effectLst/>
                          <a:latin typeface="Arial" pitchFamily="34" charset="0"/>
                          <a:cs typeface="Arial" pitchFamily="34" charset="0"/>
                        </a:rPr>
                        <a:t>Байршил</a:t>
                      </a:r>
                      <a:endParaRPr lang="mn-MN" sz="18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mn-MN" sz="1800" u="none" strike="noStrike">
                          <a:effectLst/>
                          <a:latin typeface="Arial" pitchFamily="34" charset="0"/>
                          <a:cs typeface="Arial" pitchFamily="34" charset="0"/>
                        </a:rPr>
                        <a:t>Байгууламж</a:t>
                      </a:r>
                      <a:endParaRPr lang="mn-MN" sz="18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mn-MN" sz="1800" u="none" strike="noStrike">
                          <a:effectLst/>
                          <a:latin typeface="Arial" pitchFamily="34" charset="0"/>
                          <a:cs typeface="Arial" pitchFamily="34" charset="0"/>
                        </a:rPr>
                        <a:t>Зуухны тоо</a:t>
                      </a:r>
                      <a:endParaRPr lang="mn-MN" sz="1800" b="0" i="0" u="none" strike="noStrike">
                        <a:solidFill>
                          <a:srgbClr val="000000"/>
                        </a:solidFill>
                        <a:effectLst/>
                        <a:latin typeface="Arial" pitchFamily="34" charset="0"/>
                        <a:cs typeface="Arial" pitchFamily="34" charset="0"/>
                      </a:endParaRPr>
                    </a:p>
                  </a:txBody>
                  <a:tcPr marL="9525" marR="9525" marT="9525" marB="0" anchor="ctr"/>
                </a:tc>
              </a:tr>
              <a:tr h="271414">
                <a:tc>
                  <a:txBody>
                    <a:bodyPr/>
                    <a:lstStyle/>
                    <a:p>
                      <a:pPr algn="ctr" fontAlgn="ctr"/>
                      <a:r>
                        <a:rPr lang="en-US" sz="1800" u="none" strike="noStrike">
                          <a:effectLst/>
                          <a:latin typeface="Arial" pitchFamily="34" charset="0"/>
                          <a:cs typeface="Arial" pitchFamily="34" charset="0"/>
                        </a:rPr>
                        <a:t>1</a:t>
                      </a:r>
                      <a:endParaRPr lang="en-US" sz="18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ru-RU" sz="1800" u="none" strike="noStrike" dirty="0">
                          <a:effectLst/>
                          <a:latin typeface="Arial" pitchFamily="34" charset="0"/>
                          <a:cs typeface="Arial" pitchFamily="34" charset="0"/>
                        </a:rPr>
                        <a:t>ХУД 4-р хороо Бизнес дээд сургууль</a:t>
                      </a:r>
                      <a:endParaRPr lang="ru-RU"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1</a:t>
                      </a:r>
                      <a:endParaRPr lang="en-US"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2</a:t>
                      </a:r>
                      <a:endParaRPr lang="en-US" sz="1800" b="0" i="0" u="none" strike="noStrike">
                        <a:solidFill>
                          <a:srgbClr val="000000"/>
                        </a:solidFill>
                        <a:effectLst/>
                        <a:latin typeface="Arial" pitchFamily="34" charset="0"/>
                        <a:cs typeface="Arial" pitchFamily="34" charset="0"/>
                      </a:endParaRPr>
                    </a:p>
                  </a:txBody>
                  <a:tcPr marL="9525" marR="9525" marT="9525" marB="0" anchor="b"/>
                </a:tc>
              </a:tr>
              <a:tr h="271414">
                <a:tc>
                  <a:txBody>
                    <a:bodyPr/>
                    <a:lstStyle/>
                    <a:p>
                      <a:pPr algn="ctr" fontAlgn="ctr"/>
                      <a:r>
                        <a:rPr lang="en-US" sz="1800" u="none" strike="noStrike">
                          <a:effectLst/>
                          <a:latin typeface="Arial" pitchFamily="34" charset="0"/>
                          <a:cs typeface="Arial" pitchFamily="34" charset="0"/>
                        </a:rPr>
                        <a:t>2</a:t>
                      </a:r>
                      <a:endParaRPr lang="en-US" sz="18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ru-RU" sz="1800" u="none" strike="noStrike" dirty="0">
                          <a:effectLst/>
                          <a:latin typeface="Arial" pitchFamily="34" charset="0"/>
                          <a:cs typeface="Arial" pitchFamily="34" charset="0"/>
                        </a:rPr>
                        <a:t>БЗД 2-р хороо 461-р анги</a:t>
                      </a:r>
                      <a:endParaRPr lang="ru-RU"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1</a:t>
                      </a:r>
                      <a:endParaRPr lang="en-US"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2</a:t>
                      </a:r>
                      <a:endParaRPr lang="en-US" sz="1800" b="0" i="0" u="none" strike="noStrike">
                        <a:solidFill>
                          <a:srgbClr val="000000"/>
                        </a:solidFill>
                        <a:effectLst/>
                        <a:latin typeface="Arial" pitchFamily="34" charset="0"/>
                        <a:cs typeface="Arial" pitchFamily="34" charset="0"/>
                      </a:endParaRPr>
                    </a:p>
                  </a:txBody>
                  <a:tcPr marL="9525" marR="9525" marT="9525" marB="0" anchor="b"/>
                </a:tc>
              </a:tr>
              <a:tr h="271414">
                <a:tc>
                  <a:txBody>
                    <a:bodyPr/>
                    <a:lstStyle/>
                    <a:p>
                      <a:pPr algn="ctr" fontAlgn="ctr"/>
                      <a:r>
                        <a:rPr lang="en-US" sz="1800" u="none" strike="noStrike">
                          <a:effectLst/>
                          <a:latin typeface="Arial" pitchFamily="34" charset="0"/>
                          <a:cs typeface="Arial" pitchFamily="34" charset="0"/>
                        </a:rPr>
                        <a:t>3</a:t>
                      </a:r>
                      <a:endParaRPr lang="en-US" sz="18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ru-RU" sz="1800" u="none" strike="noStrike" dirty="0">
                          <a:effectLst/>
                          <a:latin typeface="Arial" pitchFamily="34" charset="0"/>
                          <a:cs typeface="Arial" pitchFamily="34" charset="0"/>
                        </a:rPr>
                        <a:t>БЗД 4-р хороо Сансар цэргийн хотхон</a:t>
                      </a:r>
                      <a:endParaRPr lang="ru-RU"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1</a:t>
                      </a:r>
                      <a:endParaRPr lang="en-US"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2</a:t>
                      </a:r>
                      <a:endParaRPr lang="en-US" sz="1800" b="0" i="0" u="none" strike="noStrike">
                        <a:solidFill>
                          <a:srgbClr val="000000"/>
                        </a:solidFill>
                        <a:effectLst/>
                        <a:latin typeface="Arial" pitchFamily="34" charset="0"/>
                        <a:cs typeface="Arial" pitchFamily="34" charset="0"/>
                      </a:endParaRPr>
                    </a:p>
                  </a:txBody>
                  <a:tcPr marL="9525" marR="9525" marT="9525" marB="0" anchor="b"/>
                </a:tc>
              </a:tr>
              <a:tr h="271414">
                <a:tc>
                  <a:txBody>
                    <a:bodyPr/>
                    <a:lstStyle/>
                    <a:p>
                      <a:pPr algn="ctr" fontAlgn="ctr"/>
                      <a:r>
                        <a:rPr lang="en-US" sz="1800" u="none" strike="noStrike">
                          <a:effectLst/>
                          <a:latin typeface="Arial" pitchFamily="34" charset="0"/>
                          <a:cs typeface="Arial" pitchFamily="34" charset="0"/>
                        </a:rPr>
                        <a:t>4</a:t>
                      </a:r>
                      <a:endParaRPr lang="en-US" sz="18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ru-RU" sz="1800" u="none" strike="noStrike" dirty="0">
                          <a:effectLst/>
                          <a:latin typeface="Arial" pitchFamily="34" charset="0"/>
                          <a:cs typeface="Arial" pitchFamily="34" charset="0"/>
                        </a:rPr>
                        <a:t>БЗД 8-р хороо 0164-р авто граж </a:t>
                      </a:r>
                      <a:endParaRPr lang="ru-RU"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1</a:t>
                      </a:r>
                      <a:endParaRPr lang="en-US"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2</a:t>
                      </a:r>
                      <a:endParaRPr lang="en-US" sz="1800" b="0" i="0" u="none" strike="noStrike">
                        <a:solidFill>
                          <a:srgbClr val="000000"/>
                        </a:solidFill>
                        <a:effectLst/>
                        <a:latin typeface="Arial" pitchFamily="34" charset="0"/>
                        <a:cs typeface="Arial" pitchFamily="34" charset="0"/>
                      </a:endParaRPr>
                    </a:p>
                  </a:txBody>
                  <a:tcPr marL="9525" marR="9525" marT="9525" marB="0" anchor="b"/>
                </a:tc>
              </a:tr>
              <a:tr h="271414">
                <a:tc>
                  <a:txBody>
                    <a:bodyPr/>
                    <a:lstStyle/>
                    <a:p>
                      <a:pPr algn="ctr" fontAlgn="ctr"/>
                      <a:r>
                        <a:rPr lang="en-US" sz="1800" u="none" strike="noStrike">
                          <a:effectLst/>
                          <a:latin typeface="Arial" pitchFamily="34" charset="0"/>
                          <a:cs typeface="Arial" pitchFamily="34" charset="0"/>
                        </a:rPr>
                        <a:t>5</a:t>
                      </a:r>
                      <a:endParaRPr lang="en-US" sz="18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ru-RU" sz="1800" u="none" strike="noStrike" dirty="0">
                          <a:effectLst/>
                          <a:latin typeface="Arial" pitchFamily="34" charset="0"/>
                          <a:cs typeface="Arial" pitchFamily="34" charset="0"/>
                        </a:rPr>
                        <a:t>БЗД 8-р хороо 310-р анги</a:t>
                      </a:r>
                      <a:endParaRPr lang="ru-RU"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2</a:t>
                      </a:r>
                      <a:endParaRPr lang="en-US"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4</a:t>
                      </a:r>
                      <a:endParaRPr lang="en-US" sz="1800" b="0" i="0" u="none" strike="noStrike">
                        <a:solidFill>
                          <a:srgbClr val="000000"/>
                        </a:solidFill>
                        <a:effectLst/>
                        <a:latin typeface="Arial" pitchFamily="34" charset="0"/>
                        <a:cs typeface="Arial" pitchFamily="34" charset="0"/>
                      </a:endParaRPr>
                    </a:p>
                  </a:txBody>
                  <a:tcPr marL="9525" marR="9525" marT="9525" marB="0" anchor="b"/>
                </a:tc>
              </a:tr>
              <a:tr h="271414">
                <a:tc>
                  <a:txBody>
                    <a:bodyPr/>
                    <a:lstStyle/>
                    <a:p>
                      <a:pPr algn="ctr" fontAlgn="ctr"/>
                      <a:r>
                        <a:rPr lang="en-US" sz="1800" u="none" strike="noStrike">
                          <a:effectLst/>
                          <a:latin typeface="Arial" pitchFamily="34" charset="0"/>
                          <a:cs typeface="Arial" pitchFamily="34" charset="0"/>
                        </a:rPr>
                        <a:t>6</a:t>
                      </a:r>
                      <a:endParaRPr lang="en-US" sz="18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ru-RU" sz="1800" u="none" strike="noStrike" dirty="0">
                          <a:effectLst/>
                          <a:latin typeface="Arial" pitchFamily="34" charset="0"/>
                          <a:cs typeface="Arial" pitchFamily="34" charset="0"/>
                        </a:rPr>
                        <a:t>СХД 22-р хороо ОБЕГ-ын аврах тусгай анги</a:t>
                      </a:r>
                      <a:endParaRPr lang="ru-RU"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dirty="0">
                          <a:effectLst/>
                          <a:latin typeface="Arial" pitchFamily="34" charset="0"/>
                          <a:cs typeface="Arial" pitchFamily="34" charset="0"/>
                        </a:rPr>
                        <a:t>2</a:t>
                      </a:r>
                      <a:endParaRPr lang="en-US"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4</a:t>
                      </a:r>
                      <a:endParaRPr lang="en-US" sz="1800" b="0" i="0" u="none" strike="noStrike">
                        <a:solidFill>
                          <a:srgbClr val="000000"/>
                        </a:solidFill>
                        <a:effectLst/>
                        <a:latin typeface="Arial" pitchFamily="34" charset="0"/>
                        <a:cs typeface="Arial" pitchFamily="34" charset="0"/>
                      </a:endParaRPr>
                    </a:p>
                  </a:txBody>
                  <a:tcPr marL="9525" marR="9525" marT="9525" marB="0" anchor="b"/>
                </a:tc>
              </a:tr>
              <a:tr h="271414">
                <a:tc>
                  <a:txBody>
                    <a:bodyPr/>
                    <a:lstStyle/>
                    <a:p>
                      <a:pPr algn="ctr" fontAlgn="ctr"/>
                      <a:r>
                        <a:rPr lang="en-US" sz="1800" u="none" strike="noStrike">
                          <a:effectLst/>
                          <a:latin typeface="Arial" pitchFamily="34" charset="0"/>
                          <a:cs typeface="Arial" pitchFamily="34" charset="0"/>
                        </a:rPr>
                        <a:t>7</a:t>
                      </a:r>
                      <a:endParaRPr lang="en-US" sz="18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ru-RU" sz="1800" u="none" strike="noStrike" dirty="0">
                          <a:effectLst/>
                          <a:latin typeface="Arial" pitchFamily="34" charset="0"/>
                          <a:cs typeface="Arial" pitchFamily="34" charset="0"/>
                        </a:rPr>
                        <a:t>СБД 14-р хороо Жасмин худалдааны төв</a:t>
                      </a:r>
                      <a:endParaRPr lang="ru-RU"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dirty="0">
                          <a:effectLst/>
                          <a:latin typeface="Arial" pitchFamily="34" charset="0"/>
                          <a:cs typeface="Arial" pitchFamily="34" charset="0"/>
                        </a:rPr>
                        <a:t>1</a:t>
                      </a:r>
                      <a:endParaRPr lang="en-US"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2</a:t>
                      </a:r>
                      <a:endParaRPr lang="en-US" sz="1800" b="0" i="0" u="none" strike="noStrike">
                        <a:solidFill>
                          <a:srgbClr val="000000"/>
                        </a:solidFill>
                        <a:effectLst/>
                        <a:latin typeface="Arial" pitchFamily="34" charset="0"/>
                        <a:cs typeface="Arial" pitchFamily="34" charset="0"/>
                      </a:endParaRPr>
                    </a:p>
                  </a:txBody>
                  <a:tcPr marL="9525" marR="9525" marT="9525" marB="0" anchor="b"/>
                </a:tc>
              </a:tr>
              <a:tr h="271414">
                <a:tc>
                  <a:txBody>
                    <a:bodyPr/>
                    <a:lstStyle/>
                    <a:p>
                      <a:pPr algn="ctr" fontAlgn="ctr"/>
                      <a:r>
                        <a:rPr lang="en-US" sz="1800" u="none" strike="noStrike">
                          <a:effectLst/>
                          <a:latin typeface="Arial" pitchFamily="34" charset="0"/>
                          <a:cs typeface="Arial" pitchFamily="34" charset="0"/>
                        </a:rPr>
                        <a:t>8</a:t>
                      </a:r>
                      <a:endParaRPr lang="en-US" sz="18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ru-RU" sz="1800" u="none" strike="noStrike" dirty="0">
                          <a:effectLst/>
                          <a:latin typeface="Arial" pitchFamily="34" charset="0"/>
                          <a:cs typeface="Arial" pitchFamily="34" charset="0"/>
                        </a:rPr>
                        <a:t>СБД 14-р хороо  Хандгайт 2-87 7 буудал ХХК</a:t>
                      </a:r>
                      <a:endParaRPr lang="ru-RU"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dirty="0">
                          <a:effectLst/>
                          <a:latin typeface="Arial" pitchFamily="34" charset="0"/>
                          <a:cs typeface="Arial" pitchFamily="34" charset="0"/>
                        </a:rPr>
                        <a:t>1</a:t>
                      </a:r>
                      <a:endParaRPr lang="en-US"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2</a:t>
                      </a:r>
                      <a:endParaRPr lang="en-US" sz="1800" b="0" i="0" u="none" strike="noStrike">
                        <a:solidFill>
                          <a:srgbClr val="000000"/>
                        </a:solidFill>
                        <a:effectLst/>
                        <a:latin typeface="Arial" pitchFamily="34" charset="0"/>
                        <a:cs typeface="Arial" pitchFamily="34" charset="0"/>
                      </a:endParaRPr>
                    </a:p>
                  </a:txBody>
                  <a:tcPr marL="9525" marR="9525" marT="9525" marB="0" anchor="b"/>
                </a:tc>
              </a:tr>
              <a:tr h="271414">
                <a:tc>
                  <a:txBody>
                    <a:bodyPr/>
                    <a:lstStyle/>
                    <a:p>
                      <a:pPr algn="ctr" fontAlgn="ctr"/>
                      <a:r>
                        <a:rPr lang="en-US" sz="1800" u="none" strike="noStrike">
                          <a:effectLst/>
                          <a:latin typeface="Arial" pitchFamily="34" charset="0"/>
                          <a:cs typeface="Arial" pitchFamily="34" charset="0"/>
                        </a:rPr>
                        <a:t>9</a:t>
                      </a:r>
                      <a:endParaRPr lang="en-US" sz="18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ru-RU" sz="1800" u="none" strike="noStrike" dirty="0">
                          <a:effectLst/>
                          <a:latin typeface="Arial" pitchFamily="34" charset="0"/>
                          <a:cs typeface="Arial" pitchFamily="34" charset="0"/>
                        </a:rPr>
                        <a:t>ЧД 11-р хороо Хүчит шонхор зах</a:t>
                      </a:r>
                      <a:endParaRPr lang="ru-RU"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dirty="0">
                          <a:effectLst/>
                          <a:latin typeface="Arial" pitchFamily="34" charset="0"/>
                          <a:cs typeface="Arial" pitchFamily="34" charset="0"/>
                        </a:rPr>
                        <a:t>1</a:t>
                      </a:r>
                      <a:endParaRPr lang="en-US"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2</a:t>
                      </a:r>
                      <a:endParaRPr lang="en-US" sz="1800" b="0" i="0" u="none" strike="noStrike">
                        <a:solidFill>
                          <a:srgbClr val="000000"/>
                        </a:solidFill>
                        <a:effectLst/>
                        <a:latin typeface="Arial" pitchFamily="34" charset="0"/>
                        <a:cs typeface="Arial" pitchFamily="34" charset="0"/>
                      </a:endParaRPr>
                    </a:p>
                  </a:txBody>
                  <a:tcPr marL="9525" marR="9525" marT="9525" marB="0" anchor="b"/>
                </a:tc>
              </a:tr>
              <a:tr h="271414">
                <a:tc>
                  <a:txBody>
                    <a:bodyPr/>
                    <a:lstStyle/>
                    <a:p>
                      <a:pPr algn="ctr" fontAlgn="ctr"/>
                      <a:r>
                        <a:rPr lang="en-US" sz="1800" u="none" strike="noStrike">
                          <a:effectLst/>
                          <a:latin typeface="Arial" pitchFamily="34" charset="0"/>
                          <a:cs typeface="Arial" pitchFamily="34" charset="0"/>
                        </a:rPr>
                        <a:t>10</a:t>
                      </a:r>
                      <a:endParaRPr lang="en-US" sz="18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ru-RU" sz="1800" u="none" strike="noStrike">
                          <a:effectLst/>
                          <a:latin typeface="Arial" pitchFamily="34" charset="0"/>
                          <a:cs typeface="Arial" pitchFamily="34" charset="0"/>
                        </a:rPr>
                        <a:t>ЧД 12-р хороо Нарантуул 2 зах</a:t>
                      </a:r>
                      <a:endParaRPr lang="ru-RU"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dirty="0">
                          <a:effectLst/>
                          <a:latin typeface="Arial" pitchFamily="34" charset="0"/>
                          <a:cs typeface="Arial" pitchFamily="34" charset="0"/>
                        </a:rPr>
                        <a:t>1</a:t>
                      </a:r>
                      <a:endParaRPr lang="en-US"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2</a:t>
                      </a:r>
                      <a:endParaRPr lang="en-US" sz="1800" b="0" i="0" u="none" strike="noStrike">
                        <a:solidFill>
                          <a:srgbClr val="000000"/>
                        </a:solidFill>
                        <a:effectLst/>
                        <a:latin typeface="Arial" pitchFamily="34" charset="0"/>
                        <a:cs typeface="Arial" pitchFamily="34" charset="0"/>
                      </a:endParaRPr>
                    </a:p>
                  </a:txBody>
                  <a:tcPr marL="9525" marR="9525" marT="9525" marB="0" anchor="b"/>
                </a:tc>
              </a:tr>
              <a:tr h="271414">
                <a:tc>
                  <a:txBody>
                    <a:bodyPr/>
                    <a:lstStyle/>
                    <a:p>
                      <a:pPr algn="ctr" fontAlgn="b"/>
                      <a:r>
                        <a:rPr lang="en-US" sz="1800" u="none" strike="noStrike">
                          <a:effectLst/>
                          <a:latin typeface="Arial" pitchFamily="34" charset="0"/>
                          <a:cs typeface="Arial" pitchFamily="34" charset="0"/>
                        </a:rPr>
                        <a:t>11</a:t>
                      </a:r>
                      <a:endParaRPr lang="en-US"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r>
                        <a:rPr lang="mn-MN" sz="1800" u="none" strike="noStrike">
                          <a:effectLst/>
                          <a:latin typeface="Arial" pitchFamily="34" charset="0"/>
                          <a:cs typeface="Arial" pitchFamily="34" charset="0"/>
                        </a:rPr>
                        <a:t>БГД 11-р хороо 46-р сургууль Сэтгэмж цогцолбор</a:t>
                      </a:r>
                      <a:endParaRPr lang="mn-MN"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dirty="0">
                          <a:effectLst/>
                          <a:latin typeface="Arial" pitchFamily="34" charset="0"/>
                          <a:cs typeface="Arial" pitchFamily="34" charset="0"/>
                        </a:rPr>
                        <a:t>1</a:t>
                      </a:r>
                      <a:endParaRPr lang="en-US"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dirty="0">
                          <a:effectLst/>
                          <a:latin typeface="Arial" pitchFamily="34" charset="0"/>
                          <a:cs typeface="Arial" pitchFamily="34" charset="0"/>
                        </a:rPr>
                        <a:t>2</a:t>
                      </a:r>
                      <a:endParaRPr lang="en-US" sz="1800" b="0" i="0" u="none" strike="noStrike" dirty="0">
                        <a:solidFill>
                          <a:srgbClr val="000000"/>
                        </a:solidFill>
                        <a:effectLst/>
                        <a:latin typeface="Arial" pitchFamily="34" charset="0"/>
                        <a:cs typeface="Arial" pitchFamily="34" charset="0"/>
                      </a:endParaRPr>
                    </a:p>
                  </a:txBody>
                  <a:tcPr marL="9525" marR="9525" marT="9525" marB="0" anchor="b"/>
                </a:tc>
              </a:tr>
              <a:tr h="271414">
                <a:tc>
                  <a:txBody>
                    <a:bodyPr/>
                    <a:lstStyle/>
                    <a:p>
                      <a:pPr algn="l" fontAlgn="b"/>
                      <a:endParaRPr lang="en-US"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a:effectLst/>
                          <a:latin typeface="Arial" pitchFamily="34" charset="0"/>
                          <a:cs typeface="Arial" pitchFamily="34" charset="0"/>
                        </a:rPr>
                        <a:t>13</a:t>
                      </a:r>
                      <a:endParaRPr lang="en-US"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800" u="none" strike="noStrike" dirty="0">
                          <a:effectLst/>
                          <a:latin typeface="Arial" pitchFamily="34" charset="0"/>
                          <a:cs typeface="Arial" pitchFamily="34" charset="0"/>
                        </a:rPr>
                        <a:t>26</a:t>
                      </a:r>
                      <a:endParaRPr lang="en-US" sz="1800" b="0" i="0" u="none" strike="noStrike" dirty="0">
                        <a:solidFill>
                          <a:srgbClr val="000000"/>
                        </a:solidFill>
                        <a:effectLst/>
                        <a:latin typeface="Arial" pitchFamily="34" charset="0"/>
                        <a:cs typeface="Arial" pitchFamily="34" charset="0"/>
                      </a:endParaRPr>
                    </a:p>
                  </a:txBody>
                  <a:tcPr marL="9525" marR="9525" marT="9525" marB="0" anchor="b"/>
                </a:tc>
              </a:tr>
            </a:tbl>
          </a:graphicData>
        </a:graphic>
      </p:graphicFrame>
      <p:sp>
        <p:nvSpPr>
          <p:cNvPr id="3" name="TextBox 2"/>
          <p:cNvSpPr txBox="1"/>
          <p:nvPr/>
        </p:nvSpPr>
        <p:spPr>
          <a:xfrm>
            <a:off x="467544" y="5517232"/>
            <a:ext cx="8352928" cy="646331"/>
          </a:xfrm>
          <a:prstGeom prst="rect">
            <a:avLst/>
          </a:prstGeom>
          <a:noFill/>
        </p:spPr>
        <p:txBody>
          <a:bodyPr wrap="square" rtlCol="0">
            <a:spAutoFit/>
          </a:bodyPr>
          <a:lstStyle/>
          <a:p>
            <a:pPr algn="just"/>
            <a:r>
              <a:rPr lang="mn-MN" dirty="0" smtClean="0">
                <a:latin typeface="Arial" pitchFamily="34" charset="0"/>
                <a:cs typeface="Arial" pitchFamily="34" charset="0"/>
              </a:rPr>
              <a:t>Нийт 26 байгууламжийн усан халаалтын зуухнуудыг шинэчлэх шаардлагатай байна.</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3650191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564672"/>
          </a:xfrm>
        </p:spPr>
        <p:txBody>
          <a:bodyPr>
            <a:normAutofit/>
          </a:bodyPr>
          <a:lstStyle/>
          <a:p>
            <a:pPr algn="ctr"/>
            <a:r>
              <a:rPr lang="mn-MN" sz="2400" dirty="0" smtClean="0">
                <a:latin typeface="Arial" pitchFamily="34" charset="0"/>
                <a:cs typeface="Arial" pitchFamily="34" charset="0"/>
              </a:rPr>
              <a:t>Эхний ээлжинд агаарын бохирдлыг бууруулах бүсчлэл  </a:t>
            </a:r>
            <a:endParaRPr lang="en-US" sz="2400" dirty="0">
              <a:latin typeface="Arial" pitchFamily="34" charset="0"/>
              <a:cs typeface="Arial" pitchFamily="34" charset="0"/>
            </a:endParaRPr>
          </a:p>
        </p:txBody>
      </p:sp>
      <p:pic>
        <p:nvPicPr>
          <p:cNvPr id="4" name="Content Placeholder 3" descr="C:\Users\dell\Pictures\Untitled.jpg"/>
          <p:cNvPicPr>
            <a:picLocks noGrp="1"/>
          </p:cNvPicPr>
          <p:nvPr>
            <p:ph idx="1"/>
          </p:nvPr>
        </p:nvPicPr>
        <p:blipFill rotWithShape="1">
          <a:blip r:embed="rId2">
            <a:extLst>
              <a:ext uri="{28A0092B-C50C-407E-A947-70E740481C1C}">
                <a14:useLocalDpi xmlns:a14="http://schemas.microsoft.com/office/drawing/2010/main" xmlns="" val="0"/>
              </a:ext>
            </a:extLst>
          </a:blip>
          <a:srcRect l="1443" t="7829" r="23397" b="60632"/>
          <a:stretch/>
        </p:blipFill>
        <p:spPr bwMode="auto">
          <a:xfrm>
            <a:off x="107504" y="1484784"/>
            <a:ext cx="8928992" cy="5256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130791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856984" cy="1143000"/>
          </a:xfrm>
        </p:spPr>
        <p:txBody>
          <a:bodyPr>
            <a:normAutofit/>
          </a:bodyPr>
          <a:lstStyle/>
          <a:p>
            <a:pPr algn="ctr"/>
            <a:r>
              <a:rPr lang="mn-MN" sz="2000" dirty="0" smtClean="0">
                <a:solidFill>
                  <a:srgbClr val="00B0F0"/>
                </a:solidFill>
                <a:latin typeface="Arial" pitchFamily="34" charset="0"/>
                <a:cs typeface="Arial" pitchFamily="34" charset="0"/>
              </a:rPr>
              <a:t>Эхний ээлжинд агаарын бохирдлыг бууруулах Улаанбаатар хотын бүсчилэлд  хамрагдсан шинэчлэх  шаардлагтай 100кВт-аас дээш хүчин чадалтай зуухны судалгаа </a:t>
            </a:r>
            <a:endParaRPr lang="en-US" sz="2000" dirty="0">
              <a:solidFill>
                <a:srgbClr val="00B0F0"/>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17719195"/>
              </p:ext>
            </p:extLst>
          </p:nvPr>
        </p:nvGraphicFramePr>
        <p:xfrm>
          <a:off x="107506" y="1772815"/>
          <a:ext cx="8928990" cy="4968553"/>
        </p:xfrm>
        <a:graphic>
          <a:graphicData uri="http://schemas.openxmlformats.org/drawingml/2006/table">
            <a:tbl>
              <a:tblPr firstRow="1" firstCol="1" bandRow="1">
                <a:tableStyleId>{5C22544A-7EE6-4342-B048-85BDC9FD1C3A}</a:tableStyleId>
              </a:tblPr>
              <a:tblGrid>
                <a:gridCol w="398614"/>
                <a:gridCol w="1594463"/>
                <a:gridCol w="876955"/>
                <a:gridCol w="2311971"/>
                <a:gridCol w="1275570"/>
                <a:gridCol w="1195847"/>
                <a:gridCol w="1275570"/>
              </a:tblGrid>
              <a:tr h="722335">
                <a:tc>
                  <a:txBody>
                    <a:bodyPr/>
                    <a:lstStyle/>
                    <a:p>
                      <a:pPr algn="ctr">
                        <a:lnSpc>
                          <a:spcPct val="115000"/>
                        </a:lnSpc>
                        <a:spcAft>
                          <a:spcPts val="0"/>
                        </a:spcAft>
                      </a:pPr>
                      <a:r>
                        <a:rPr lang="en-US" sz="1050" dirty="0">
                          <a:effectLst/>
                          <a:latin typeface="Arial" pitchFamily="34" charset="0"/>
                          <a:cs typeface="Arial" pitchFamily="34" charset="0"/>
                        </a:rPr>
                        <a:t>№</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dirty="0" err="1">
                          <a:effectLst/>
                          <a:latin typeface="Arial" pitchFamily="34" charset="0"/>
                          <a:cs typeface="Arial" pitchFamily="34" charset="0"/>
                        </a:rPr>
                        <a:t>Дүүрэг</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dirty="0" err="1">
                          <a:effectLst/>
                          <a:latin typeface="Arial" pitchFamily="34" charset="0"/>
                          <a:cs typeface="Arial" pitchFamily="34" charset="0"/>
                        </a:rPr>
                        <a:t>Хороо</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Байршил </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dirty="0" err="1" smtClean="0">
                          <a:effectLst/>
                          <a:latin typeface="Arial" pitchFamily="34" charset="0"/>
                          <a:cs typeface="Arial" pitchFamily="34" charset="0"/>
                        </a:rPr>
                        <a:t>Одоо</a:t>
                      </a:r>
                      <a:r>
                        <a:rPr lang="mn-MN" sz="1050" baseline="0" dirty="0" smtClean="0">
                          <a:effectLst/>
                          <a:latin typeface="Arial" pitchFamily="34" charset="0"/>
                          <a:cs typeface="Arial" pitchFamily="34" charset="0"/>
                        </a:rPr>
                        <a:t> </a:t>
                      </a:r>
                      <a:r>
                        <a:rPr lang="en-US" sz="1050" dirty="0" err="1" smtClean="0">
                          <a:effectLst/>
                          <a:latin typeface="Arial" pitchFamily="34" charset="0"/>
                          <a:cs typeface="Arial" pitchFamily="34" charset="0"/>
                        </a:rPr>
                        <a:t>байгаа</a:t>
                      </a:r>
                      <a:r>
                        <a:rPr lang="en-US" sz="1050" dirty="0" smtClean="0">
                          <a:effectLst/>
                          <a:latin typeface="Arial" pitchFamily="34" charset="0"/>
                          <a:cs typeface="Arial" pitchFamily="34" charset="0"/>
                        </a:rPr>
                        <a:t> </a:t>
                      </a:r>
                      <a:r>
                        <a:rPr lang="en-US" sz="1050" dirty="0" err="1">
                          <a:effectLst/>
                          <a:latin typeface="Arial" pitchFamily="34" charset="0"/>
                          <a:cs typeface="Arial" pitchFamily="34" charset="0"/>
                        </a:rPr>
                        <a:t>зуух</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a:effectLst/>
                          <a:latin typeface="Arial" pitchFamily="34" charset="0"/>
                          <a:cs typeface="Arial" pitchFamily="34" charset="0"/>
                        </a:rPr>
                        <a:t>Хүчин чадал квт /дундаж/</a:t>
                      </a:r>
                      <a:endParaRPr lang="en-US" sz="105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a:effectLst/>
                          <a:latin typeface="Arial" pitchFamily="34" charset="0"/>
                          <a:cs typeface="Arial" pitchFamily="34" charset="0"/>
                        </a:rPr>
                        <a:t>Нүүрсний жилийн хэрэглээ тн</a:t>
                      </a:r>
                      <a:endParaRPr lang="en-US" sz="1050">
                        <a:effectLst/>
                        <a:latin typeface="Arial" pitchFamily="34" charset="0"/>
                        <a:ea typeface="Calibri"/>
                        <a:cs typeface="Arial" pitchFamily="34" charset="0"/>
                      </a:endParaRPr>
                    </a:p>
                  </a:txBody>
                  <a:tcPr marL="68580" marR="68580" marT="0" marB="0" anchor="ctr"/>
                </a:tc>
              </a:tr>
              <a:tr h="350260">
                <a:tc>
                  <a:txBody>
                    <a:bodyPr/>
                    <a:lstStyle/>
                    <a:p>
                      <a:pPr algn="ctr">
                        <a:lnSpc>
                          <a:spcPct val="115000"/>
                        </a:lnSpc>
                        <a:spcAft>
                          <a:spcPts val="0"/>
                        </a:spcAft>
                      </a:pPr>
                      <a:r>
                        <a:rPr lang="en-US" sz="1050">
                          <a:effectLst/>
                          <a:latin typeface="Arial" pitchFamily="34" charset="0"/>
                          <a:cs typeface="Arial" pitchFamily="34" charset="0"/>
                        </a:rPr>
                        <a:t>1</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err="1">
                          <a:effectLst/>
                          <a:latin typeface="Arial" pitchFamily="34" charset="0"/>
                          <a:cs typeface="Arial" pitchFamily="34" charset="0"/>
                        </a:rPr>
                        <a:t>Чингэлтэй</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dirty="0" smtClean="0">
                          <a:effectLst/>
                          <a:latin typeface="Arial" pitchFamily="34" charset="0"/>
                          <a:cs typeface="Arial" pitchFamily="34" charset="0"/>
                        </a:rPr>
                        <a:t>7</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r>
              <a:tr h="350260">
                <a:tc>
                  <a:txBody>
                    <a:bodyPr/>
                    <a:lstStyle/>
                    <a:p>
                      <a:pPr algn="ctr">
                        <a:lnSpc>
                          <a:spcPct val="115000"/>
                        </a:lnSpc>
                        <a:spcAft>
                          <a:spcPts val="0"/>
                        </a:spcAft>
                      </a:pPr>
                      <a:r>
                        <a:rPr lang="en-US" sz="1050" dirty="0">
                          <a:effectLst/>
                          <a:latin typeface="Arial" pitchFamily="34" charset="0"/>
                          <a:cs typeface="Arial" pitchFamily="34" charset="0"/>
                        </a:rPr>
                        <a:t>2</a:t>
                      </a:r>
                      <a:endParaRPr lang="en-US" sz="1050" dirty="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err="1">
                          <a:effectLst/>
                          <a:latin typeface="Arial" pitchFamily="34" charset="0"/>
                          <a:cs typeface="Arial" pitchFamily="34" charset="0"/>
                        </a:rPr>
                        <a:t>Чингэлтэй</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dirty="0">
                          <a:effectLst/>
                          <a:latin typeface="Arial" pitchFamily="34" charset="0"/>
                          <a:cs typeface="Arial" pitchFamily="34" charset="0"/>
                        </a:rPr>
                        <a:t>8</a:t>
                      </a:r>
                      <a:endParaRPr lang="en-US" sz="1050" dirty="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mn-MN" sz="1050" dirty="0" smtClean="0">
                          <a:effectLst/>
                          <a:latin typeface="Arial" pitchFamily="34" charset="0"/>
                          <a:ea typeface="Calibri"/>
                          <a:cs typeface="Arial" pitchFamily="34" charset="0"/>
                        </a:rPr>
                        <a:t>Хүчит</a:t>
                      </a:r>
                      <a:r>
                        <a:rPr lang="mn-MN" sz="1050" baseline="0" dirty="0" smtClean="0">
                          <a:effectLst/>
                          <a:latin typeface="Arial" pitchFamily="34" charset="0"/>
                          <a:ea typeface="Calibri"/>
                          <a:cs typeface="Arial" pitchFamily="34" charset="0"/>
                        </a:rPr>
                        <a:t> шонхор зах </a:t>
                      </a:r>
                      <a:endParaRPr lang="en-US" sz="1050" dirty="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smtClean="0">
                          <a:effectLst/>
                          <a:latin typeface="Arial" pitchFamily="34" charset="0"/>
                          <a:ea typeface="Calibri"/>
                          <a:cs typeface="Arial" pitchFamily="34" charset="0"/>
                        </a:rPr>
                        <a:t>BZZZ</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050" dirty="0" smtClean="0">
                          <a:effectLst/>
                          <a:latin typeface="Arial" pitchFamily="34" charset="0"/>
                          <a:ea typeface="Calibri"/>
                          <a:cs typeface="Arial" pitchFamily="34" charset="0"/>
                        </a:rPr>
                        <a:t>396</a:t>
                      </a:r>
                      <a:r>
                        <a:rPr lang="mn-MN" sz="1050" dirty="0" smtClean="0">
                          <a:effectLst/>
                          <a:latin typeface="Arial" pitchFamily="34" charset="0"/>
                          <a:ea typeface="Calibri"/>
                          <a:cs typeface="Arial" pitchFamily="34" charset="0"/>
                        </a:rPr>
                        <a:t> </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en-US" sz="1050" dirty="0" smtClean="0">
                          <a:effectLst/>
                          <a:latin typeface="Arial" pitchFamily="34" charset="0"/>
                          <a:ea typeface="Calibri"/>
                          <a:cs typeface="Arial" pitchFamily="34" charset="0"/>
                        </a:rPr>
                        <a:t>315 </a:t>
                      </a:r>
                      <a:r>
                        <a:rPr lang="mn-MN" sz="1050" baseline="0" dirty="0" smtClean="0">
                          <a:effectLst/>
                          <a:latin typeface="Arial" pitchFamily="34" charset="0"/>
                          <a:ea typeface="Calibri"/>
                          <a:cs typeface="Arial" pitchFamily="34" charset="0"/>
                        </a:rPr>
                        <a:t> </a:t>
                      </a:r>
                      <a:endParaRPr lang="en-US" sz="1050" dirty="0">
                        <a:effectLst/>
                        <a:latin typeface="Arial" pitchFamily="34" charset="0"/>
                        <a:ea typeface="Calibri"/>
                        <a:cs typeface="Arial" pitchFamily="34" charset="0"/>
                      </a:endParaRPr>
                    </a:p>
                  </a:txBody>
                  <a:tcPr marL="68580" marR="68580" marT="0" marB="0" anchor="b"/>
                </a:tc>
              </a:tr>
              <a:tr h="393358">
                <a:tc>
                  <a:txBody>
                    <a:bodyPr/>
                    <a:lstStyle/>
                    <a:p>
                      <a:pPr algn="ctr">
                        <a:lnSpc>
                          <a:spcPct val="115000"/>
                        </a:lnSpc>
                        <a:spcAft>
                          <a:spcPts val="0"/>
                        </a:spcAft>
                      </a:pPr>
                      <a:r>
                        <a:rPr lang="en-US" sz="1050">
                          <a:effectLst/>
                          <a:latin typeface="Arial" pitchFamily="34" charset="0"/>
                          <a:cs typeface="Arial" pitchFamily="34" charset="0"/>
                        </a:rPr>
                        <a:t>3</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err="1">
                          <a:effectLst/>
                          <a:latin typeface="Arial" pitchFamily="34" charset="0"/>
                          <a:cs typeface="Arial" pitchFamily="34" charset="0"/>
                        </a:rPr>
                        <a:t>Чингэлтэй</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a:effectLst/>
                          <a:latin typeface="Arial" pitchFamily="34" charset="0"/>
                          <a:cs typeface="Arial" pitchFamily="34" charset="0"/>
                        </a:rPr>
                        <a:t>13</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mn-MN" sz="1050" dirty="0" smtClean="0">
                          <a:effectLst/>
                          <a:latin typeface="Arial" pitchFamily="34" charset="0"/>
                          <a:ea typeface="Calibri"/>
                          <a:cs typeface="Arial" pitchFamily="34" charset="0"/>
                        </a:rPr>
                        <a:t>Нарантуул-2 зах </a:t>
                      </a:r>
                    </a:p>
                    <a:p>
                      <a:pPr algn="l">
                        <a:lnSpc>
                          <a:spcPct val="115000"/>
                        </a:lnSpc>
                        <a:spcAft>
                          <a:spcPts val="0"/>
                        </a:spcAft>
                      </a:pPr>
                      <a:r>
                        <a:rPr lang="mn-MN" sz="1050" dirty="0" smtClean="0">
                          <a:effectLst/>
                          <a:latin typeface="Arial" pitchFamily="34" charset="0"/>
                          <a:ea typeface="Calibri"/>
                          <a:cs typeface="Arial" pitchFamily="34" charset="0"/>
                        </a:rPr>
                        <a:t>Дэнжийн</a:t>
                      </a:r>
                      <a:r>
                        <a:rPr lang="mn-MN" sz="1050" baseline="0" dirty="0" smtClean="0">
                          <a:effectLst/>
                          <a:latin typeface="Arial" pitchFamily="34" charset="0"/>
                          <a:ea typeface="Calibri"/>
                          <a:cs typeface="Arial" pitchFamily="34" charset="0"/>
                        </a:rPr>
                        <a:t> мянга </a:t>
                      </a:r>
                      <a:endParaRPr lang="en-US" sz="1050" dirty="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mn-MN" sz="1050" dirty="0" smtClean="0">
                          <a:effectLst/>
                          <a:latin typeface="Arial" pitchFamily="34" charset="0"/>
                          <a:ea typeface="Calibri"/>
                          <a:cs typeface="Arial" pitchFamily="34" charset="0"/>
                        </a:rPr>
                        <a:t>НР-54</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0,7</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147 </a:t>
                      </a:r>
                      <a:endParaRPr lang="en-US" sz="1050" dirty="0">
                        <a:effectLst/>
                        <a:latin typeface="Arial" pitchFamily="34" charset="0"/>
                        <a:ea typeface="Calibri"/>
                        <a:cs typeface="Arial" pitchFamily="34" charset="0"/>
                      </a:endParaRPr>
                    </a:p>
                  </a:txBody>
                  <a:tcPr marL="68580" marR="68580" marT="0" marB="0" anchor="b"/>
                </a:tc>
              </a:tr>
              <a:tr h="350260">
                <a:tc>
                  <a:txBody>
                    <a:bodyPr/>
                    <a:lstStyle/>
                    <a:p>
                      <a:pPr algn="ctr">
                        <a:lnSpc>
                          <a:spcPct val="115000"/>
                        </a:lnSpc>
                        <a:spcAft>
                          <a:spcPts val="0"/>
                        </a:spcAft>
                      </a:pPr>
                      <a:r>
                        <a:rPr lang="en-US" sz="1050">
                          <a:effectLst/>
                          <a:latin typeface="Arial" pitchFamily="34" charset="0"/>
                          <a:cs typeface="Arial" pitchFamily="34" charset="0"/>
                        </a:rPr>
                        <a:t>4</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err="1">
                          <a:effectLst/>
                          <a:latin typeface="Arial" pitchFamily="34" charset="0"/>
                          <a:cs typeface="Arial" pitchFamily="34" charset="0"/>
                        </a:rPr>
                        <a:t>Чингэлтэй</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dirty="0">
                          <a:effectLst/>
                          <a:latin typeface="Arial" pitchFamily="34" charset="0"/>
                          <a:cs typeface="Arial" pitchFamily="34" charset="0"/>
                        </a:rPr>
                        <a:t>14</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r>
              <a:tr h="350260">
                <a:tc>
                  <a:txBody>
                    <a:bodyPr/>
                    <a:lstStyle/>
                    <a:p>
                      <a:pPr algn="ctr">
                        <a:lnSpc>
                          <a:spcPct val="115000"/>
                        </a:lnSpc>
                        <a:spcAft>
                          <a:spcPts val="0"/>
                        </a:spcAft>
                      </a:pPr>
                      <a:r>
                        <a:rPr lang="en-US" sz="1050">
                          <a:effectLst/>
                          <a:latin typeface="Arial" pitchFamily="34" charset="0"/>
                          <a:cs typeface="Arial" pitchFamily="34" charset="0"/>
                        </a:rPr>
                        <a:t>5</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err="1">
                          <a:effectLst/>
                          <a:latin typeface="Arial" pitchFamily="34" charset="0"/>
                          <a:cs typeface="Arial" pitchFamily="34" charset="0"/>
                        </a:rPr>
                        <a:t>Чингэлтэй</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a:effectLst/>
                          <a:latin typeface="Arial" pitchFamily="34" charset="0"/>
                          <a:cs typeface="Arial" pitchFamily="34" charset="0"/>
                        </a:rPr>
                        <a:t>15</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mn-MN" sz="1050" dirty="0" smtClean="0">
                          <a:effectLst/>
                          <a:latin typeface="Arial" pitchFamily="34" charset="0"/>
                          <a:ea typeface="Calibri"/>
                          <a:cs typeface="Arial" pitchFamily="34" charset="0"/>
                        </a:rPr>
                        <a:t>Түвшин ундраа ХХК</a:t>
                      </a:r>
                      <a:endParaRPr lang="en-US" sz="1050" dirty="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mn-MN" sz="1050" dirty="0" smtClean="0">
                          <a:effectLst/>
                          <a:latin typeface="Arial" pitchFamily="34" charset="0"/>
                          <a:ea typeface="Calibri"/>
                          <a:cs typeface="Arial" pitchFamily="34" charset="0"/>
                        </a:rPr>
                        <a:t>БЗУИ-100</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800</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252</a:t>
                      </a:r>
                      <a:r>
                        <a:rPr lang="mn-MN" sz="1050" baseline="0" dirty="0" smtClean="0">
                          <a:effectLst/>
                          <a:latin typeface="Arial" pitchFamily="34" charset="0"/>
                          <a:ea typeface="Calibri"/>
                          <a:cs typeface="Arial" pitchFamily="34" charset="0"/>
                        </a:rPr>
                        <a:t> </a:t>
                      </a:r>
                      <a:endParaRPr lang="en-US" sz="1050" dirty="0">
                        <a:effectLst/>
                        <a:latin typeface="Arial" pitchFamily="34" charset="0"/>
                        <a:ea typeface="Calibri"/>
                        <a:cs typeface="Arial" pitchFamily="34" charset="0"/>
                      </a:endParaRPr>
                    </a:p>
                  </a:txBody>
                  <a:tcPr marL="68580" marR="68580" marT="0" marB="0" anchor="b"/>
                </a:tc>
              </a:tr>
              <a:tr h="350260">
                <a:tc>
                  <a:txBody>
                    <a:bodyPr/>
                    <a:lstStyle/>
                    <a:p>
                      <a:pPr algn="ctr">
                        <a:lnSpc>
                          <a:spcPct val="115000"/>
                        </a:lnSpc>
                        <a:spcAft>
                          <a:spcPts val="0"/>
                        </a:spcAft>
                      </a:pPr>
                      <a:r>
                        <a:rPr lang="en-US" sz="1050">
                          <a:effectLst/>
                          <a:latin typeface="Arial" pitchFamily="34" charset="0"/>
                          <a:cs typeface="Arial" pitchFamily="34" charset="0"/>
                        </a:rPr>
                        <a:t>6</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err="1">
                          <a:effectLst/>
                          <a:latin typeface="Arial" pitchFamily="34" charset="0"/>
                          <a:cs typeface="Arial" pitchFamily="34" charset="0"/>
                        </a:rPr>
                        <a:t>Чингэлтэй</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a:effectLst/>
                          <a:latin typeface="Arial" pitchFamily="34" charset="0"/>
                          <a:cs typeface="Arial" pitchFamily="34" charset="0"/>
                        </a:rPr>
                        <a:t>16</a:t>
                      </a:r>
                      <a:endParaRPr lang="en-US" sz="105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r>
              <a:tr h="350260">
                <a:tc>
                  <a:txBody>
                    <a:bodyPr/>
                    <a:lstStyle/>
                    <a:p>
                      <a:pPr algn="ctr">
                        <a:lnSpc>
                          <a:spcPct val="115000"/>
                        </a:lnSpc>
                        <a:spcAft>
                          <a:spcPts val="0"/>
                        </a:spcAft>
                      </a:pPr>
                      <a:r>
                        <a:rPr lang="en-US" sz="1050">
                          <a:effectLst/>
                          <a:latin typeface="Arial" pitchFamily="34" charset="0"/>
                          <a:cs typeface="Arial" pitchFamily="34" charset="0"/>
                        </a:rPr>
                        <a:t>7</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err="1">
                          <a:effectLst/>
                          <a:latin typeface="Arial" pitchFamily="34" charset="0"/>
                          <a:cs typeface="Arial" pitchFamily="34" charset="0"/>
                        </a:rPr>
                        <a:t>Сүхбаатар</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a:effectLst/>
                          <a:latin typeface="Arial" pitchFamily="34" charset="0"/>
                          <a:cs typeface="Arial" pitchFamily="34" charset="0"/>
                        </a:rPr>
                        <a:t>9</a:t>
                      </a:r>
                      <a:endParaRPr lang="en-US" sz="105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r>
              <a:tr h="350260">
                <a:tc>
                  <a:txBody>
                    <a:bodyPr/>
                    <a:lstStyle/>
                    <a:p>
                      <a:pPr algn="ctr">
                        <a:lnSpc>
                          <a:spcPct val="115000"/>
                        </a:lnSpc>
                        <a:spcAft>
                          <a:spcPts val="0"/>
                        </a:spcAft>
                      </a:pPr>
                      <a:r>
                        <a:rPr lang="en-US" sz="1050">
                          <a:effectLst/>
                          <a:latin typeface="Arial" pitchFamily="34" charset="0"/>
                          <a:cs typeface="Arial" pitchFamily="34" charset="0"/>
                        </a:rPr>
                        <a:t>8</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err="1">
                          <a:effectLst/>
                          <a:latin typeface="Arial" pitchFamily="34" charset="0"/>
                          <a:cs typeface="Arial" pitchFamily="34" charset="0"/>
                        </a:rPr>
                        <a:t>Сүхбаатар</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dirty="0">
                          <a:effectLst/>
                          <a:latin typeface="Arial" pitchFamily="34" charset="0"/>
                          <a:cs typeface="Arial" pitchFamily="34" charset="0"/>
                        </a:rPr>
                        <a:t>11</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a:t>
                      </a:r>
                      <a:endParaRPr lang="en-US" sz="1050" dirty="0">
                        <a:effectLst/>
                        <a:latin typeface="Arial" pitchFamily="34" charset="0"/>
                        <a:ea typeface="Calibri"/>
                        <a:cs typeface="Arial" pitchFamily="34" charset="0"/>
                      </a:endParaRPr>
                    </a:p>
                  </a:txBody>
                  <a:tcPr marL="68580" marR="68580" marT="0" marB="0" anchor="b"/>
                </a:tc>
              </a:tr>
              <a:tr h="350260">
                <a:tc>
                  <a:txBody>
                    <a:bodyPr/>
                    <a:lstStyle/>
                    <a:p>
                      <a:pPr algn="ctr">
                        <a:lnSpc>
                          <a:spcPct val="115000"/>
                        </a:lnSpc>
                        <a:spcAft>
                          <a:spcPts val="0"/>
                        </a:spcAft>
                      </a:pPr>
                      <a:r>
                        <a:rPr lang="en-US" sz="1050">
                          <a:effectLst/>
                          <a:latin typeface="Arial" pitchFamily="34" charset="0"/>
                          <a:cs typeface="Arial" pitchFamily="34" charset="0"/>
                        </a:rPr>
                        <a:t>9</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err="1">
                          <a:effectLst/>
                          <a:latin typeface="Arial" pitchFamily="34" charset="0"/>
                          <a:cs typeface="Arial" pitchFamily="34" charset="0"/>
                        </a:rPr>
                        <a:t>Сүхбаатар</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a:effectLst/>
                          <a:latin typeface="Arial" pitchFamily="34" charset="0"/>
                          <a:cs typeface="Arial" pitchFamily="34" charset="0"/>
                        </a:rPr>
                        <a:t>12</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mn-MN" sz="1050" dirty="0" smtClean="0">
                          <a:effectLst/>
                          <a:latin typeface="Arial" pitchFamily="34" charset="0"/>
                          <a:ea typeface="Calibri"/>
                          <a:cs typeface="Arial" pitchFamily="34" charset="0"/>
                        </a:rPr>
                        <a:t>Бүрд худалдааны төв</a:t>
                      </a:r>
                      <a:endParaRPr lang="en-US" sz="1050" dirty="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smtClean="0">
                          <a:effectLst/>
                          <a:latin typeface="Arial" pitchFamily="34" charset="0"/>
                          <a:ea typeface="Calibri"/>
                          <a:cs typeface="Arial" pitchFamily="34" charset="0"/>
                        </a:rPr>
                        <a:t>GZZZ</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dirty="0" smtClean="0">
                          <a:effectLst/>
                          <a:latin typeface="Arial" pitchFamily="34" charset="0"/>
                          <a:ea typeface="Calibri"/>
                          <a:cs typeface="Arial" pitchFamily="34" charset="0"/>
                        </a:rPr>
                        <a:t>100</a:t>
                      </a:r>
                      <a:r>
                        <a:rPr lang="mn-MN" sz="1050" dirty="0" smtClean="0">
                          <a:effectLst/>
                          <a:latin typeface="Arial" pitchFamily="34" charset="0"/>
                          <a:ea typeface="Calibri"/>
                          <a:cs typeface="Arial" pitchFamily="34" charset="0"/>
                        </a:rPr>
                        <a:t>0</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dirty="0" smtClean="0">
                          <a:effectLst/>
                          <a:latin typeface="Arial" pitchFamily="34" charset="0"/>
                          <a:ea typeface="Calibri"/>
                          <a:cs typeface="Arial" pitchFamily="34" charset="0"/>
                        </a:rPr>
                        <a:t>168</a:t>
                      </a:r>
                      <a:r>
                        <a:rPr lang="mn-MN" sz="1050" dirty="0" smtClean="0">
                          <a:effectLst/>
                          <a:latin typeface="Arial" pitchFamily="34" charset="0"/>
                          <a:ea typeface="Calibri"/>
                          <a:cs typeface="Arial" pitchFamily="34" charset="0"/>
                        </a:rPr>
                        <a:t>0</a:t>
                      </a:r>
                      <a:r>
                        <a:rPr lang="en-US" sz="1050" dirty="0" smtClean="0">
                          <a:effectLst/>
                          <a:latin typeface="Arial" pitchFamily="34" charset="0"/>
                          <a:ea typeface="Calibri"/>
                          <a:cs typeface="Arial" pitchFamily="34" charset="0"/>
                        </a:rPr>
                        <a:t> </a:t>
                      </a:r>
                      <a:endParaRPr lang="en-US" sz="1050" dirty="0">
                        <a:effectLst/>
                        <a:latin typeface="Arial" pitchFamily="34" charset="0"/>
                        <a:ea typeface="Calibri"/>
                        <a:cs typeface="Arial" pitchFamily="34" charset="0"/>
                      </a:endParaRPr>
                    </a:p>
                  </a:txBody>
                  <a:tcPr marL="68580" marR="68580" marT="0" marB="0" anchor="ctr"/>
                </a:tc>
              </a:tr>
              <a:tr h="350260">
                <a:tc>
                  <a:txBody>
                    <a:bodyPr/>
                    <a:lstStyle/>
                    <a:p>
                      <a:pPr algn="ctr">
                        <a:lnSpc>
                          <a:spcPct val="115000"/>
                        </a:lnSpc>
                        <a:spcAft>
                          <a:spcPts val="0"/>
                        </a:spcAft>
                      </a:pPr>
                      <a:r>
                        <a:rPr lang="en-US" sz="1050">
                          <a:effectLst/>
                          <a:latin typeface="Arial" pitchFamily="34" charset="0"/>
                          <a:cs typeface="Arial" pitchFamily="34" charset="0"/>
                        </a:rPr>
                        <a:t>10</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err="1">
                          <a:effectLst/>
                          <a:latin typeface="Arial" pitchFamily="34" charset="0"/>
                          <a:cs typeface="Arial" pitchFamily="34" charset="0"/>
                        </a:rPr>
                        <a:t>Сүхбаатар</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a:effectLst/>
                          <a:latin typeface="Arial" pitchFamily="34" charset="0"/>
                          <a:cs typeface="Arial" pitchFamily="34" charset="0"/>
                        </a:rPr>
                        <a:t>13</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mn-MN" sz="1050" dirty="0" smtClean="0">
                          <a:effectLst/>
                          <a:latin typeface="Arial" pitchFamily="34" charset="0"/>
                          <a:ea typeface="Calibri"/>
                          <a:cs typeface="Arial" pitchFamily="34" charset="0"/>
                        </a:rPr>
                        <a:t>Макс</a:t>
                      </a:r>
                      <a:r>
                        <a:rPr lang="mn-MN" sz="1050" baseline="0" dirty="0" smtClean="0">
                          <a:effectLst/>
                          <a:latin typeface="Arial" pitchFamily="34" charset="0"/>
                          <a:ea typeface="Calibri"/>
                          <a:cs typeface="Arial" pitchFamily="34" charset="0"/>
                        </a:rPr>
                        <a:t>-32 </a:t>
                      </a:r>
                      <a:endParaRPr lang="en-US" sz="1050" dirty="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mn-MN" sz="1050" dirty="0" smtClean="0">
                          <a:effectLst/>
                          <a:latin typeface="Arial" pitchFamily="34" charset="0"/>
                          <a:ea typeface="Calibri"/>
                          <a:cs typeface="Arial" pitchFamily="34" charset="0"/>
                        </a:rPr>
                        <a:t>НР-30 Ж</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300</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dirty="0" smtClean="0">
                          <a:effectLst/>
                          <a:latin typeface="Arial" pitchFamily="34" charset="0"/>
                          <a:ea typeface="Calibri"/>
                          <a:cs typeface="Arial" pitchFamily="34" charset="0"/>
                        </a:rPr>
                        <a:t>324</a:t>
                      </a:r>
                      <a:r>
                        <a:rPr lang="mn-MN" sz="1050" baseline="0" dirty="0" smtClean="0">
                          <a:effectLst/>
                          <a:latin typeface="Arial" pitchFamily="34" charset="0"/>
                          <a:ea typeface="Calibri"/>
                          <a:cs typeface="Arial" pitchFamily="34" charset="0"/>
                        </a:rPr>
                        <a:t> </a:t>
                      </a:r>
                      <a:endParaRPr lang="en-US" sz="1050" dirty="0">
                        <a:effectLst/>
                        <a:latin typeface="Arial" pitchFamily="34" charset="0"/>
                        <a:ea typeface="Calibri"/>
                        <a:cs typeface="Arial" pitchFamily="34" charset="0"/>
                      </a:endParaRPr>
                    </a:p>
                  </a:txBody>
                  <a:tcPr marL="68580" marR="68580" marT="0" marB="0" anchor="ctr"/>
                </a:tc>
              </a:tr>
              <a:tr h="350260">
                <a:tc>
                  <a:txBody>
                    <a:bodyPr/>
                    <a:lstStyle/>
                    <a:p>
                      <a:pPr algn="ctr">
                        <a:lnSpc>
                          <a:spcPct val="115000"/>
                        </a:lnSpc>
                        <a:spcAft>
                          <a:spcPts val="0"/>
                        </a:spcAft>
                      </a:pPr>
                      <a:r>
                        <a:rPr lang="en-US" sz="1050">
                          <a:effectLst/>
                          <a:latin typeface="Arial" pitchFamily="34" charset="0"/>
                          <a:cs typeface="Arial" pitchFamily="34" charset="0"/>
                        </a:rPr>
                        <a:t>11</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dirty="0" err="1">
                          <a:effectLst/>
                          <a:latin typeface="Arial" pitchFamily="34" charset="0"/>
                          <a:cs typeface="Arial" pitchFamily="34" charset="0"/>
                        </a:rPr>
                        <a:t>Баянзүрх</a:t>
                      </a: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a:effectLst/>
                          <a:latin typeface="Arial" pitchFamily="34" charset="0"/>
                          <a:cs typeface="Arial" pitchFamily="34" charset="0"/>
                        </a:rPr>
                        <a:t>2</a:t>
                      </a:r>
                      <a:endParaRPr lang="en-US" sz="105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endParaRPr lang="en-US"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endParaRPr lang="en-US" sz="1050" dirty="0">
                        <a:effectLst/>
                        <a:latin typeface="Arial" pitchFamily="34" charset="0"/>
                        <a:ea typeface="Calibri"/>
                        <a:cs typeface="Arial" pitchFamily="34" charset="0"/>
                      </a:endParaRPr>
                    </a:p>
                  </a:txBody>
                  <a:tcPr marL="68580" marR="68580" marT="0" marB="0" anchor="ctr"/>
                </a:tc>
              </a:tr>
              <a:tr h="350260">
                <a:tc>
                  <a:txBody>
                    <a:bodyPr/>
                    <a:lstStyle/>
                    <a:p>
                      <a:pPr algn="ctr">
                        <a:lnSpc>
                          <a:spcPct val="115000"/>
                        </a:lnSpc>
                        <a:spcAft>
                          <a:spcPts val="0"/>
                        </a:spcAft>
                      </a:pPr>
                      <a:endParaRPr lang="en-US" sz="1050" dirty="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en-US" sz="1050" b="1" dirty="0" err="1">
                          <a:effectLst/>
                          <a:latin typeface="Arial" pitchFamily="34" charset="0"/>
                          <a:cs typeface="Arial" pitchFamily="34" charset="0"/>
                        </a:rPr>
                        <a:t>Нийт</a:t>
                      </a:r>
                      <a:endParaRPr lang="en-US" sz="1050" b="1"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050" b="1" dirty="0">
                          <a:effectLst/>
                          <a:latin typeface="Arial" pitchFamily="34" charset="0"/>
                          <a:cs typeface="Arial" pitchFamily="34" charset="0"/>
                        </a:rPr>
                        <a:t> </a:t>
                      </a:r>
                      <a:endParaRPr lang="en-US" sz="1050" b="1" dirty="0">
                        <a:effectLst/>
                        <a:latin typeface="Arial" pitchFamily="34" charset="0"/>
                        <a:ea typeface="Calibri"/>
                        <a:cs typeface="Arial" pitchFamily="34" charset="0"/>
                      </a:endParaRPr>
                    </a:p>
                  </a:txBody>
                  <a:tcPr marL="68580" marR="68580" marT="0" marB="0" anchor="ctr"/>
                </a:tc>
                <a:tc>
                  <a:txBody>
                    <a:bodyPr/>
                    <a:lstStyle/>
                    <a:p>
                      <a:pPr algn="l">
                        <a:lnSpc>
                          <a:spcPct val="115000"/>
                        </a:lnSpc>
                        <a:spcAft>
                          <a:spcPts val="0"/>
                        </a:spcAft>
                      </a:pPr>
                      <a:r>
                        <a:rPr lang="mn-MN" sz="1050" b="1" dirty="0" smtClean="0">
                          <a:effectLst/>
                          <a:latin typeface="Arial" pitchFamily="34" charset="0"/>
                          <a:ea typeface="Calibri"/>
                          <a:cs typeface="Arial" pitchFamily="34" charset="0"/>
                        </a:rPr>
                        <a:t>Байгууламж-5</a:t>
                      </a:r>
                      <a:endParaRPr lang="en-US" sz="1050" b="1"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b="1" dirty="0" smtClean="0">
                          <a:effectLst/>
                          <a:latin typeface="Arial" pitchFamily="34" charset="0"/>
                          <a:ea typeface="Calibri"/>
                          <a:cs typeface="Arial" pitchFamily="34" charset="0"/>
                        </a:rPr>
                        <a:t>10</a:t>
                      </a:r>
                      <a:endParaRPr lang="en-US" sz="1050" b="1"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endParaRPr lang="en-US" sz="1050" b="1"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mn-MN" sz="1050" b="1" dirty="0" smtClean="0">
                          <a:effectLst/>
                          <a:latin typeface="Arial" pitchFamily="34" charset="0"/>
                          <a:ea typeface="Calibri"/>
                          <a:cs typeface="Arial" pitchFamily="34" charset="0"/>
                        </a:rPr>
                        <a:t>2718 </a:t>
                      </a:r>
                      <a:endParaRPr lang="en-US" sz="1050" b="1" dirty="0">
                        <a:effectLst/>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2028247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636680"/>
          </a:xfrm>
        </p:spPr>
        <p:txBody>
          <a:bodyPr>
            <a:noAutofit/>
          </a:bodyPr>
          <a:lstStyle/>
          <a:p>
            <a:pPr algn="ctr"/>
            <a:r>
              <a:rPr lang="mn-MN" sz="2400" dirty="0" smtClean="0">
                <a:latin typeface="Arial" pitchFamily="34" charset="0"/>
                <a:cs typeface="Arial" pitchFamily="34" charset="0"/>
              </a:rPr>
              <a:t>Агаарын бохирдол бууруулах бүсчлэлд байрлалтай үнс баригчгүй усан халаалтын зуухнуудын өнөөгийн байдал</a:t>
            </a:r>
            <a:endParaRPr lang="en-US" sz="2400" dirty="0">
              <a:latin typeface="Arial" pitchFamily="34" charset="0"/>
              <a:cs typeface="Arial" pitchFamily="34" charset="0"/>
            </a:endParaRPr>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844824"/>
            <a:ext cx="4320480"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C:\Users\dell\Desktop\zuuhni zurag\SAM_27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844824"/>
            <a:ext cx="4392488"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6" name="Picture 8" descr="C:\Users\dell\Desktop\zuuhni zurag\SAM_277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4509119"/>
            <a:ext cx="4392488" cy="2160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7" name="Picture 9" descr="C:\Users\dell\Desktop\zuuhni zurag\SAM_277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04" y="4509120"/>
            <a:ext cx="4320480" cy="2159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2267744" y="1378889"/>
            <a:ext cx="4860540" cy="369332"/>
          </a:xfrm>
          <a:prstGeom prst="rect">
            <a:avLst/>
          </a:prstGeom>
          <a:noFill/>
        </p:spPr>
        <p:txBody>
          <a:bodyPr wrap="square" rtlCol="0">
            <a:spAutoFit/>
          </a:bodyPr>
          <a:lstStyle/>
          <a:p>
            <a:r>
              <a:rPr lang="mn-MN" dirty="0" smtClean="0">
                <a:solidFill>
                  <a:schemeClr val="accent1"/>
                </a:solidFill>
                <a:latin typeface="Arial" pitchFamily="34" charset="0"/>
                <a:cs typeface="Arial" pitchFamily="34" charset="0"/>
              </a:rPr>
              <a:t>Наран туул -2 захын усан халаалтын зуух</a:t>
            </a:r>
            <a:endParaRPr lang="en-US" dirty="0">
              <a:solidFill>
                <a:schemeClr val="accent1"/>
              </a:solidFill>
              <a:latin typeface="Arial" pitchFamily="34" charset="0"/>
              <a:cs typeface="Arial" pitchFamily="34" charset="0"/>
            </a:endParaRPr>
          </a:p>
        </p:txBody>
      </p:sp>
      <p:sp>
        <p:nvSpPr>
          <p:cNvPr id="6" name="TextBox 5"/>
          <p:cNvSpPr txBox="1"/>
          <p:nvPr/>
        </p:nvSpPr>
        <p:spPr>
          <a:xfrm>
            <a:off x="1907704" y="4077072"/>
            <a:ext cx="5832648" cy="369332"/>
          </a:xfrm>
          <a:prstGeom prst="rect">
            <a:avLst/>
          </a:prstGeom>
          <a:noFill/>
        </p:spPr>
        <p:txBody>
          <a:bodyPr wrap="square" rtlCol="0">
            <a:spAutoFit/>
          </a:bodyPr>
          <a:lstStyle/>
          <a:p>
            <a:r>
              <a:rPr lang="mn-MN" dirty="0" smtClean="0">
                <a:solidFill>
                  <a:schemeClr val="accent1"/>
                </a:solidFill>
                <a:latin typeface="Arial" pitchFamily="34" charset="0"/>
                <a:cs typeface="Arial" pitchFamily="34" charset="0"/>
              </a:rPr>
              <a:t>Хүчит шонхор хүнсний захын усан халаалтын зуух</a:t>
            </a:r>
            <a:endParaRPr lang="en-US"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xmlns="" val="40038900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NewsPri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TotalTime>
  <Words>1355</Words>
  <Application>Microsoft Office PowerPoint</Application>
  <PresentationFormat>On-screen Show (4:3)</PresentationFormat>
  <Paragraphs>531</Paragraphs>
  <Slides>19</Slides>
  <Notes>2</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Waveform</vt:lpstr>
      <vt:lpstr>Flow</vt:lpstr>
      <vt:lpstr>NewsPrint</vt:lpstr>
      <vt:lpstr>Нийслэлийн хэсэгчилсэн инженерийн хангамжийн  удирдах газрын дарга Монгол Улсын зөвлөх инженер, Техникийн ухааны магистр З.Занданпүрэв </vt:lpstr>
      <vt:lpstr>Нийслэлийн хэмжээнд 100кВт-аас дээш дулааны эрчим хүч үйлдвэрлэж буй усан халаалтын зуухны судалгаа  </vt:lpstr>
      <vt:lpstr>Нийслэлийн хэмжээнд ажилладаг усан халаалтын зуухнуудын шинэчлэгдсэн жагсаалт</vt:lpstr>
      <vt:lpstr>Нийслэлийн хэмжээнд 2013 онд шинэчлэгдсэн усан халаалтын зуухны жагсаалт</vt:lpstr>
      <vt:lpstr>Нийслэлийн хэмжээнд 2014 онд шинэчлэгдэх шаардлагатай усан халаалтын зуухнуудын жагсаалт</vt:lpstr>
      <vt:lpstr>НИЙСЛЭЛИЙН ХЭМЖЭЭНД ШИНЭЧЛЭГДЭХ ШААРДЛАГАТАЙ ХАЛААЛТЫН ЗУУХНУУД</vt:lpstr>
      <vt:lpstr>Эхний ээлжинд агаарын бохирдлыг бууруулах бүсчлэл  </vt:lpstr>
      <vt:lpstr>Эхний ээлжинд агаарын бохирдлыг бууруулах Улаанбаатар хотын бүсчилэлд  хамрагдсан шинэчлэх  шаардлагтай 100кВт-аас дээш хүчин чадалтай зуухны судалгаа </vt:lpstr>
      <vt:lpstr>Агаарын бохирдол бууруулах бүсчлэлд байрлалтай үнс баригчгүй усан халаалтын зуухнуудын өнөөгийн байдал</vt:lpstr>
      <vt:lpstr>Агаарын бохирдлын бууруулах бүсчлэлд байрладаг Албадан саатуулах баривчлах төвийн Хуурай циклон үнс баригчтай усан халаалтын зуух</vt:lpstr>
      <vt:lpstr>100 кВт хүртэлх усан халаалтын зуухны  судалгаа </vt:lpstr>
      <vt:lpstr>Slide 12</vt:lpstr>
      <vt:lpstr>Эхний ээлжид агаарын бохирдол бууруулах бүсчлэлд хамрагдах 100кВт-аас доош усан халаалтын зуух</vt:lpstr>
      <vt:lpstr>Эхний ээлжинд агаарын бохирдлыг бууруулах  Улаанбаатар хотын бүсчлэлд:</vt:lpstr>
      <vt:lpstr>Шинэчлэгдэх усан халаалтын зуухнуудад тавигдах шаардлага</vt:lpstr>
      <vt:lpstr>Хэсэгчилсэн  инженерийн хангамжийн удирдах газраас агаарын бохирдлыг бууруулахад авах арга хэмжээ, бодлого, чиглэлд оруулах санал: </vt:lpstr>
      <vt:lpstr>Төр засгаас нийслэлийн агаарын бохирдлыг бууруулахад богино, дунд хугацааны хөтөлбөрийг хэрэгжүүлэх. Үүнд: </vt:lpstr>
      <vt:lpstr>Дунд хугацаанд хэрэгжүүлэх арга хэмжээ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НИЙСЛЭЛИЙН ХЭСЭГЧИЛСЭН ИНЖЕНЕРИЙН ХАНГАМЖИЙН  УДИРДАХ ГАЗАР</dc:title>
  <dc:creator>dell</dc:creator>
  <cp:lastModifiedBy>Enkhjargal</cp:lastModifiedBy>
  <cp:revision>125</cp:revision>
  <cp:lastPrinted>2014-01-05T11:06:53Z</cp:lastPrinted>
  <dcterms:created xsi:type="dcterms:W3CDTF">2014-01-02T08:19:20Z</dcterms:created>
  <dcterms:modified xsi:type="dcterms:W3CDTF">2014-01-08T04:52:08Z</dcterms:modified>
</cp:coreProperties>
</file>